
<file path=[Content_Types].xml><?xml version="1.0" encoding="utf-8"?>
<Types xmlns="http://schemas.openxmlformats.org/package/2006/content-types">
  <Default Extension="png" ContentType="image/png"/>
  <Default Extension="rels" ContentType="application/vnd.openxmlformats-package.relationships+xml"/>
  <Default Extension="fntdata" ContentType="application/x-fontdata"/>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3" r:id="rId1"/>
  </p:sldMasterIdLst>
  <p:notesMasterIdLst>
    <p:notesMasterId r:id="rId13"/>
  </p:notesMasterIdLst>
  <p:sldIdLst>
    <p:sldId id="256" r:id="rId2"/>
    <p:sldId id="298" r:id="rId3"/>
    <p:sldId id="300" r:id="rId4"/>
    <p:sldId id="299" r:id="rId5"/>
    <p:sldId id="301" r:id="rId6"/>
    <p:sldId id="302" r:id="rId7"/>
    <p:sldId id="303" r:id="rId8"/>
    <p:sldId id="304" r:id="rId9"/>
    <p:sldId id="305" r:id="rId10"/>
    <p:sldId id="306" r:id="rId11"/>
    <p:sldId id="260" r:id="rId12"/>
  </p:sldIdLst>
  <p:sldSz cx="9144000" cy="6858000" type="screen4x3"/>
  <p:notesSz cx="6858000" cy="9144000"/>
  <p:embeddedFontLst>
    <p:embeddedFont>
      <p:font typeface="Oswald" panose="020B0604020202020204" charset="0"/>
      <p:regular r:id="rId14"/>
      <p:bold r:id="rId15"/>
    </p:embeddedFont>
    <p:embeddedFont>
      <p:font typeface="Quicksand" panose="020B0604020202020204" charset="0"/>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E0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53"/>
    <p:restoredTop sz="94690"/>
  </p:normalViewPr>
  <p:slideViewPr>
    <p:cSldViewPr snapToGrid="0" snapToObjects="1">
      <p:cViewPr varScale="1">
        <p:scale>
          <a:sx n="62" d="100"/>
          <a:sy n="62" d="100"/>
        </p:scale>
        <p:origin x="129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 name="Google Shape;3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 name="Google Shape;5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GB" dirty="0"/>
              <a:t>Covid</a:t>
            </a:r>
            <a:r>
              <a:rPr lang="en-GB" baseline="0" dirty="0"/>
              <a:t>-19 Guidance: </a:t>
            </a:r>
            <a:r>
              <a:rPr lang="en-GB" dirty="0"/>
              <a:t>Ensure students tag in booklets</a:t>
            </a:r>
            <a:r>
              <a:rPr lang="en-GB" baseline="0" dirty="0"/>
              <a:t>, put plastic covers on their books and wipe them down before leaving!</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Presentation Template 2018-19 (Original)" type="title">
  <p:cSld name="TITLE">
    <p:bg>
      <p:bgPr>
        <a:solidFill>
          <a:srgbClr val="D0E0E3"/>
        </a:solidFill>
        <a:effectLst/>
      </p:bgPr>
    </p:bg>
    <p:spTree>
      <p:nvGrpSpPr>
        <p:cNvPr id="1" name="Shape 9"/>
        <p:cNvGrpSpPr/>
        <p:nvPr/>
      </p:nvGrpSpPr>
      <p:grpSpPr>
        <a:xfrm>
          <a:off x="0" y="0"/>
          <a:ext cx="0" cy="0"/>
          <a:chOff x="0" y="0"/>
          <a:chExt cx="0" cy="0"/>
        </a:xfrm>
      </p:grpSpPr>
      <p:sp>
        <p:nvSpPr>
          <p:cNvPr id="10" name="Google Shape;10;p2"/>
          <p:cNvSpPr/>
          <p:nvPr/>
        </p:nvSpPr>
        <p:spPr>
          <a:xfrm rot="10800000">
            <a:off x="4226100" y="2389800"/>
            <a:ext cx="691800" cy="717300"/>
          </a:xfrm>
          <a:prstGeom prst="triangle">
            <a:avLst>
              <a:gd name="adj" fmla="val 50000"/>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2"/>
          <p:cNvSpPr/>
          <p:nvPr/>
        </p:nvSpPr>
        <p:spPr>
          <a:xfrm>
            <a:off x="0" y="0"/>
            <a:ext cx="9144000" cy="2589000"/>
          </a:xfrm>
          <a:prstGeom prst="rect">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2"/>
          <p:cNvSpPr txBox="1">
            <a:spLocks noGrp="1"/>
          </p:cNvSpPr>
          <p:nvPr>
            <p:ph type="ctrTitle"/>
          </p:nvPr>
        </p:nvSpPr>
        <p:spPr>
          <a:xfrm>
            <a:off x="411175" y="387448"/>
            <a:ext cx="8282400" cy="2002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6000"/>
              <a:buNone/>
              <a:defRPr sz="6000" b="1">
                <a:solidFill>
                  <a:schemeClr val="lt1"/>
                </a:solidFill>
              </a:defRPr>
            </a:lvl1pPr>
            <a:lvl2pPr lvl="1" algn="ctr">
              <a:lnSpc>
                <a:spcPct val="100000"/>
              </a:lnSpc>
              <a:spcBef>
                <a:spcPts val="0"/>
              </a:spcBef>
              <a:spcAft>
                <a:spcPts val="0"/>
              </a:spcAft>
              <a:buClr>
                <a:schemeClr val="lt1"/>
              </a:buClr>
              <a:buSzPts val="6000"/>
              <a:buNone/>
              <a:defRPr sz="6000">
                <a:solidFill>
                  <a:schemeClr val="lt1"/>
                </a:solidFill>
              </a:defRPr>
            </a:lvl2pPr>
            <a:lvl3pPr lvl="2" algn="ctr">
              <a:lnSpc>
                <a:spcPct val="100000"/>
              </a:lnSpc>
              <a:spcBef>
                <a:spcPts val="0"/>
              </a:spcBef>
              <a:spcAft>
                <a:spcPts val="0"/>
              </a:spcAft>
              <a:buClr>
                <a:schemeClr val="lt1"/>
              </a:buClr>
              <a:buSzPts val="6000"/>
              <a:buNone/>
              <a:defRPr sz="6000">
                <a:solidFill>
                  <a:schemeClr val="lt1"/>
                </a:solidFill>
              </a:defRPr>
            </a:lvl3pPr>
            <a:lvl4pPr lvl="3" algn="ctr">
              <a:lnSpc>
                <a:spcPct val="100000"/>
              </a:lnSpc>
              <a:spcBef>
                <a:spcPts val="0"/>
              </a:spcBef>
              <a:spcAft>
                <a:spcPts val="0"/>
              </a:spcAft>
              <a:buClr>
                <a:schemeClr val="lt1"/>
              </a:buClr>
              <a:buSzPts val="6000"/>
              <a:buNone/>
              <a:defRPr sz="6000">
                <a:solidFill>
                  <a:schemeClr val="lt1"/>
                </a:solidFill>
              </a:defRPr>
            </a:lvl4pPr>
            <a:lvl5pPr lvl="4" algn="ctr">
              <a:lnSpc>
                <a:spcPct val="100000"/>
              </a:lnSpc>
              <a:spcBef>
                <a:spcPts val="0"/>
              </a:spcBef>
              <a:spcAft>
                <a:spcPts val="0"/>
              </a:spcAft>
              <a:buClr>
                <a:schemeClr val="lt1"/>
              </a:buClr>
              <a:buSzPts val="6000"/>
              <a:buNone/>
              <a:defRPr sz="6000">
                <a:solidFill>
                  <a:schemeClr val="lt1"/>
                </a:solidFill>
              </a:defRPr>
            </a:lvl5pPr>
            <a:lvl6pPr lvl="5" algn="ctr">
              <a:lnSpc>
                <a:spcPct val="100000"/>
              </a:lnSpc>
              <a:spcBef>
                <a:spcPts val="0"/>
              </a:spcBef>
              <a:spcAft>
                <a:spcPts val="0"/>
              </a:spcAft>
              <a:buClr>
                <a:schemeClr val="lt1"/>
              </a:buClr>
              <a:buSzPts val="6000"/>
              <a:buNone/>
              <a:defRPr sz="6000">
                <a:solidFill>
                  <a:schemeClr val="lt1"/>
                </a:solidFill>
              </a:defRPr>
            </a:lvl6pPr>
            <a:lvl7pPr lvl="6" algn="ctr">
              <a:lnSpc>
                <a:spcPct val="100000"/>
              </a:lnSpc>
              <a:spcBef>
                <a:spcPts val="0"/>
              </a:spcBef>
              <a:spcAft>
                <a:spcPts val="0"/>
              </a:spcAft>
              <a:buClr>
                <a:schemeClr val="lt1"/>
              </a:buClr>
              <a:buSzPts val="6000"/>
              <a:buNone/>
              <a:defRPr sz="6000">
                <a:solidFill>
                  <a:schemeClr val="lt1"/>
                </a:solidFill>
              </a:defRPr>
            </a:lvl7pPr>
            <a:lvl8pPr lvl="7" algn="ctr">
              <a:lnSpc>
                <a:spcPct val="100000"/>
              </a:lnSpc>
              <a:spcBef>
                <a:spcPts val="0"/>
              </a:spcBef>
              <a:spcAft>
                <a:spcPts val="0"/>
              </a:spcAft>
              <a:buClr>
                <a:schemeClr val="lt1"/>
              </a:buClr>
              <a:buSzPts val="6000"/>
              <a:buNone/>
              <a:defRPr sz="6000">
                <a:solidFill>
                  <a:schemeClr val="lt1"/>
                </a:solidFill>
              </a:defRPr>
            </a:lvl8pPr>
            <a:lvl9pPr lvl="8" algn="ctr">
              <a:lnSpc>
                <a:spcPct val="100000"/>
              </a:lnSpc>
              <a:spcBef>
                <a:spcPts val="0"/>
              </a:spcBef>
              <a:spcAft>
                <a:spcPts val="0"/>
              </a:spcAft>
              <a:buClr>
                <a:schemeClr val="lt1"/>
              </a:buClr>
              <a:buSzPts val="6000"/>
              <a:buNone/>
              <a:defRPr sz="6000">
                <a:solidFill>
                  <a:schemeClr val="lt1"/>
                </a:solidFill>
              </a:defRPr>
            </a:lvl9pPr>
          </a:lstStyle>
          <a:p>
            <a:endParaRPr/>
          </a:p>
        </p:txBody>
      </p:sp>
      <p:sp>
        <p:nvSpPr>
          <p:cNvPr id="13" name="Google Shape;13;p2"/>
          <p:cNvSpPr txBox="1">
            <a:spLocks noGrp="1"/>
          </p:cNvSpPr>
          <p:nvPr>
            <p:ph type="subTitle" idx="1"/>
          </p:nvPr>
        </p:nvSpPr>
        <p:spPr>
          <a:xfrm>
            <a:off x="411175" y="2588550"/>
            <a:ext cx="8282400" cy="20025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Font typeface="Quicksand"/>
              <a:buNone/>
              <a:defRPr sz="3600">
                <a:latin typeface="Quicksand"/>
                <a:ea typeface="Quicksand"/>
                <a:cs typeface="Quicksand"/>
                <a:sym typeface="Quicksan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a:endParaRPr/>
          </a:p>
        </p:txBody>
      </p:sp>
      <p:pic>
        <p:nvPicPr>
          <p:cNvPr id="14" name="Google Shape;14;p2"/>
          <p:cNvPicPr preferRelativeResize="0"/>
          <p:nvPr/>
        </p:nvPicPr>
        <p:blipFill rotWithShape="1">
          <a:blip r:embed="rId2">
            <a:alphaModFix amt="41000"/>
          </a:blip>
          <a:srcRect l="1826" t="66387" r="1516" b="6409"/>
          <a:stretch/>
        </p:blipFill>
        <p:spPr>
          <a:xfrm>
            <a:off x="0" y="0"/>
            <a:ext cx="9144000" cy="25890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rgbClr val="D0E0E3"/>
        </a:solidFill>
        <a:effectLst/>
      </p:bgPr>
    </p:bg>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357225"/>
            <a:ext cx="2808000" cy="100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23" name="Google Shape;23;p5"/>
          <p:cNvSpPr txBox="1">
            <a:spLocks noGrp="1"/>
          </p:cNvSpPr>
          <p:nvPr>
            <p:ph type="body" idx="1"/>
          </p:nvPr>
        </p:nvSpPr>
        <p:spPr>
          <a:xfrm>
            <a:off x="311700" y="1560425"/>
            <a:ext cx="3968100" cy="3934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PD Presentations 2017-18 (Original)">
  <p:cSld name="SECTION_TITLE_AND_DESCRIPTION">
    <p:bg>
      <p:bgPr>
        <a:solidFill>
          <a:schemeClr val="accent5"/>
        </a:solidFill>
        <a:effectLst/>
      </p:bgPr>
    </p:bg>
    <p:spTree>
      <p:nvGrpSpPr>
        <p:cNvPr id="1" name="Shape 24"/>
        <p:cNvGrpSpPr/>
        <p:nvPr/>
      </p:nvGrpSpPr>
      <p:grpSpPr>
        <a:xfrm>
          <a:off x="0" y="0"/>
          <a:ext cx="0" cy="0"/>
          <a:chOff x="0" y="0"/>
          <a:chExt cx="0" cy="0"/>
        </a:xfrm>
      </p:grpSpPr>
      <p:sp>
        <p:nvSpPr>
          <p:cNvPr id="25" name="Google Shape;25;p6"/>
          <p:cNvSpPr/>
          <p:nvPr/>
        </p:nvSpPr>
        <p:spPr>
          <a:xfrm>
            <a:off x="4572000" y="233"/>
            <a:ext cx="4572000" cy="6858000"/>
          </a:xfrm>
          <a:prstGeom prst="rect">
            <a:avLst/>
          </a:prstGeom>
          <a:solidFill>
            <a:srgbClr val="D0E0E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 name="Google Shape;26;p6"/>
          <p:cNvSpPr txBox="1">
            <a:spLocks noGrp="1"/>
          </p:cNvSpPr>
          <p:nvPr>
            <p:ph type="title"/>
          </p:nvPr>
        </p:nvSpPr>
        <p:spPr>
          <a:xfrm>
            <a:off x="265500" y="1438333"/>
            <a:ext cx="4045200" cy="2385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4600"/>
              <a:buNone/>
              <a:defRPr sz="4600">
                <a:solidFill>
                  <a:schemeClr val="lt1"/>
                </a:solidFill>
              </a:defRPr>
            </a:lvl1pPr>
            <a:lvl2pPr lvl="1" algn="ctr">
              <a:lnSpc>
                <a:spcPct val="100000"/>
              </a:lnSpc>
              <a:spcBef>
                <a:spcPts val="0"/>
              </a:spcBef>
              <a:spcAft>
                <a:spcPts val="0"/>
              </a:spcAft>
              <a:buClr>
                <a:schemeClr val="lt1"/>
              </a:buClr>
              <a:buSzPts val="4600"/>
              <a:buNone/>
              <a:defRPr sz="4600">
                <a:solidFill>
                  <a:schemeClr val="lt1"/>
                </a:solidFill>
              </a:defRPr>
            </a:lvl2pPr>
            <a:lvl3pPr lvl="2" algn="ctr">
              <a:lnSpc>
                <a:spcPct val="100000"/>
              </a:lnSpc>
              <a:spcBef>
                <a:spcPts val="0"/>
              </a:spcBef>
              <a:spcAft>
                <a:spcPts val="0"/>
              </a:spcAft>
              <a:buClr>
                <a:schemeClr val="lt1"/>
              </a:buClr>
              <a:buSzPts val="4600"/>
              <a:buNone/>
              <a:defRPr sz="4600">
                <a:solidFill>
                  <a:schemeClr val="lt1"/>
                </a:solidFill>
              </a:defRPr>
            </a:lvl3pPr>
            <a:lvl4pPr lvl="3" algn="ctr">
              <a:lnSpc>
                <a:spcPct val="100000"/>
              </a:lnSpc>
              <a:spcBef>
                <a:spcPts val="0"/>
              </a:spcBef>
              <a:spcAft>
                <a:spcPts val="0"/>
              </a:spcAft>
              <a:buClr>
                <a:schemeClr val="lt1"/>
              </a:buClr>
              <a:buSzPts val="4600"/>
              <a:buNone/>
              <a:defRPr sz="4600">
                <a:solidFill>
                  <a:schemeClr val="lt1"/>
                </a:solidFill>
              </a:defRPr>
            </a:lvl4pPr>
            <a:lvl5pPr lvl="4" algn="ctr">
              <a:lnSpc>
                <a:spcPct val="100000"/>
              </a:lnSpc>
              <a:spcBef>
                <a:spcPts val="0"/>
              </a:spcBef>
              <a:spcAft>
                <a:spcPts val="0"/>
              </a:spcAft>
              <a:buClr>
                <a:schemeClr val="lt1"/>
              </a:buClr>
              <a:buSzPts val="4600"/>
              <a:buNone/>
              <a:defRPr sz="4600">
                <a:solidFill>
                  <a:schemeClr val="lt1"/>
                </a:solidFill>
              </a:defRPr>
            </a:lvl5pPr>
            <a:lvl6pPr lvl="5" algn="ctr">
              <a:lnSpc>
                <a:spcPct val="100000"/>
              </a:lnSpc>
              <a:spcBef>
                <a:spcPts val="0"/>
              </a:spcBef>
              <a:spcAft>
                <a:spcPts val="0"/>
              </a:spcAft>
              <a:buClr>
                <a:schemeClr val="lt1"/>
              </a:buClr>
              <a:buSzPts val="4600"/>
              <a:buNone/>
              <a:defRPr sz="4600">
                <a:solidFill>
                  <a:schemeClr val="lt1"/>
                </a:solidFill>
              </a:defRPr>
            </a:lvl6pPr>
            <a:lvl7pPr lvl="6" algn="ctr">
              <a:lnSpc>
                <a:spcPct val="100000"/>
              </a:lnSpc>
              <a:spcBef>
                <a:spcPts val="0"/>
              </a:spcBef>
              <a:spcAft>
                <a:spcPts val="0"/>
              </a:spcAft>
              <a:buClr>
                <a:schemeClr val="lt1"/>
              </a:buClr>
              <a:buSzPts val="4600"/>
              <a:buNone/>
              <a:defRPr sz="4600">
                <a:solidFill>
                  <a:schemeClr val="lt1"/>
                </a:solidFill>
              </a:defRPr>
            </a:lvl7pPr>
            <a:lvl8pPr lvl="7" algn="ctr">
              <a:lnSpc>
                <a:spcPct val="100000"/>
              </a:lnSpc>
              <a:spcBef>
                <a:spcPts val="0"/>
              </a:spcBef>
              <a:spcAft>
                <a:spcPts val="0"/>
              </a:spcAft>
              <a:buClr>
                <a:schemeClr val="lt1"/>
              </a:buClr>
              <a:buSzPts val="4600"/>
              <a:buNone/>
              <a:defRPr sz="4600">
                <a:solidFill>
                  <a:schemeClr val="lt1"/>
                </a:solidFill>
              </a:defRPr>
            </a:lvl8pPr>
            <a:lvl9pPr lvl="8" algn="ctr">
              <a:lnSpc>
                <a:spcPct val="100000"/>
              </a:lnSpc>
              <a:spcBef>
                <a:spcPts val="0"/>
              </a:spcBef>
              <a:spcAft>
                <a:spcPts val="0"/>
              </a:spcAft>
              <a:buClr>
                <a:schemeClr val="lt1"/>
              </a:buClr>
              <a:buSzPts val="4600"/>
              <a:buNone/>
              <a:defRPr sz="4600">
                <a:solidFill>
                  <a:schemeClr val="lt1"/>
                </a:solidFill>
              </a:defRPr>
            </a:lvl9pPr>
          </a:lstStyle>
          <a:p>
            <a:endParaRPr/>
          </a:p>
        </p:txBody>
      </p:sp>
      <p:sp>
        <p:nvSpPr>
          <p:cNvPr id="27" name="Google Shape;27;p6"/>
          <p:cNvSpPr txBox="1">
            <a:spLocks noGrp="1"/>
          </p:cNvSpPr>
          <p:nvPr>
            <p:ph type="subTitle" idx="1"/>
          </p:nvPr>
        </p:nvSpPr>
        <p:spPr>
          <a:xfrm>
            <a:off x="265500" y="3895201"/>
            <a:ext cx="4045200" cy="17940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chemeClr val="lt1"/>
              </a:buClr>
              <a:buSzPts val="1800"/>
              <a:buFont typeface="Quicksand"/>
              <a:buNone/>
              <a:defRPr>
                <a:solidFill>
                  <a:schemeClr val="lt1"/>
                </a:solidFill>
                <a:latin typeface="Quicksand"/>
                <a:ea typeface="Quicksand"/>
                <a:cs typeface="Quicksand"/>
                <a:sym typeface="Quicksand"/>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a:endParaRPr/>
          </a:p>
        </p:txBody>
      </p:sp>
      <p:sp>
        <p:nvSpPr>
          <p:cNvPr id="28" name="Google Shape;28;p6"/>
          <p:cNvSpPr txBox="1">
            <a:spLocks noGrp="1"/>
          </p:cNvSpPr>
          <p:nvPr>
            <p:ph type="body" idx="2"/>
          </p:nvPr>
        </p:nvSpPr>
        <p:spPr>
          <a:xfrm>
            <a:off x="4939500" y="965600"/>
            <a:ext cx="3837000" cy="49269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29" name="Google Shape;29;p6"/>
          <p:cNvSpPr/>
          <p:nvPr/>
        </p:nvSpPr>
        <p:spPr>
          <a:xfrm>
            <a:off x="200425" y="6274150"/>
            <a:ext cx="3799500" cy="488100"/>
          </a:xfrm>
          <a:prstGeom prst="rect">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dern-writer">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72350" y="199925"/>
            <a:ext cx="8036700" cy="9780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dk2"/>
              </a:buClr>
              <a:buSzPts val="3000"/>
              <a:buFont typeface="Quicksand"/>
              <a:buNone/>
              <a:defRPr sz="3000" b="1" i="0" u="none" strike="noStrike" cap="none">
                <a:solidFill>
                  <a:schemeClr val="dk2"/>
                </a:solidFill>
                <a:latin typeface="Quicksand"/>
                <a:ea typeface="Quicksand"/>
                <a:cs typeface="Quicksand"/>
                <a:sym typeface="Quicksand"/>
              </a:defRPr>
            </a:lvl1pPr>
            <a:lvl2pPr marR="0" lvl="1"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2pPr>
            <a:lvl3pPr marR="0" lvl="2"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3pPr>
            <a:lvl4pPr marR="0" lvl="3"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4pPr>
            <a:lvl5pPr marR="0" lvl="4"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5pPr>
            <a:lvl6pPr marR="0" lvl="5"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6pPr>
            <a:lvl7pPr marR="0" lvl="6"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7pPr>
            <a:lvl8pPr marR="0" lvl="7"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8pPr>
            <a:lvl9pPr marR="0" lvl="8"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631233"/>
            <a:ext cx="8520600" cy="41331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pic>
        <p:nvPicPr>
          <p:cNvPr id="8" name="Google Shape;8;p1"/>
          <p:cNvPicPr preferRelativeResize="0"/>
          <p:nvPr/>
        </p:nvPicPr>
        <p:blipFill rotWithShape="1">
          <a:blip r:embed="rId5">
            <a:alphaModFix/>
          </a:blip>
          <a:srcRect l="5152" r="7950" b="42973"/>
          <a:stretch/>
        </p:blipFill>
        <p:spPr>
          <a:xfrm>
            <a:off x="7674050" y="5884025"/>
            <a:ext cx="1320375" cy="8717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Google Shape;34;p7"/>
          <p:cNvSpPr txBox="1">
            <a:spLocks noGrp="1"/>
          </p:cNvSpPr>
          <p:nvPr>
            <p:ph type="ctrTitle"/>
          </p:nvPr>
        </p:nvSpPr>
        <p:spPr>
          <a:xfrm>
            <a:off x="411175" y="387448"/>
            <a:ext cx="8282400" cy="2002500"/>
          </a:xfrm>
          <a:prstGeom prst="rect">
            <a:avLst/>
          </a:prstGeom>
          <a:noFill/>
          <a:ln>
            <a:noFill/>
          </a:ln>
        </p:spPr>
        <p:txBody>
          <a:bodyPr spcFirstLastPara="1" wrap="square" lIns="91425" tIns="91425" rIns="91425" bIns="91425" anchor="b" anchorCtr="0">
            <a:noAutofit/>
          </a:bodyPr>
          <a:lstStyle/>
          <a:p>
            <a:r>
              <a:rPr lang="en-GB" sz="4400" dirty="0"/>
              <a:t>Ideas: </a:t>
            </a:r>
            <a:br>
              <a:rPr lang="en-GB" sz="4400" b="0" dirty="0"/>
            </a:br>
            <a:r>
              <a:rPr lang="en-GB" sz="3200" b="0" dirty="0">
                <a:effectLst/>
                <a:latin typeface="Quicksand" panose="020B0604020202020204" charset="0"/>
                <a:ea typeface="Times New Roman" panose="02020603050405020304" pitchFamily="18" charset="0"/>
              </a:rPr>
              <a:t>How far did big ideas change people’s understanding and experiences of the world, 1500-1800?</a:t>
            </a:r>
            <a:endParaRPr sz="4400" b="0" dirty="0">
              <a:sym typeface="Quicksand"/>
            </a:endParaRPr>
          </a:p>
        </p:txBody>
      </p:sp>
      <p:sp>
        <p:nvSpPr>
          <p:cNvPr id="5" name="Google Shape;35;p7"/>
          <p:cNvSpPr txBox="1">
            <a:spLocks/>
          </p:cNvSpPr>
          <p:nvPr/>
        </p:nvSpPr>
        <p:spPr>
          <a:xfrm>
            <a:off x="411175" y="2920276"/>
            <a:ext cx="8282400" cy="253662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3600"/>
              <a:buFont typeface="Quicksand"/>
              <a:buNone/>
              <a:defRPr sz="3600" b="0" i="0" u="none" strike="noStrike" cap="none">
                <a:solidFill>
                  <a:schemeClr val="dk2"/>
                </a:solidFill>
                <a:latin typeface="Quicksand"/>
                <a:ea typeface="Quicksand"/>
                <a:cs typeface="Quicksand"/>
                <a:sym typeface="Quicksand"/>
              </a:defRPr>
            </a:lvl1pPr>
            <a:lvl2pPr marL="914400" marR="0" lvl="1"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2pPr>
            <a:lvl3pPr marL="1371600" marR="0" lvl="2"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3pPr>
            <a:lvl4pPr marL="1828800" marR="0" lvl="3"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4pPr>
            <a:lvl5pPr marL="2286000" marR="0" lvl="4"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5pPr>
            <a:lvl6pPr marL="2743200" marR="0" lvl="5"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6pPr>
            <a:lvl7pPr marL="3200400" marR="0" lvl="6"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7pPr>
            <a:lvl8pPr marL="3657600" marR="0" lvl="7"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8pPr>
            <a:lvl9pPr marL="4114800" marR="0" lvl="8"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9pPr>
          </a:lstStyle>
          <a:p>
            <a:pPr marL="0" indent="0"/>
            <a:r>
              <a:rPr lang="en-GB" sz="3200" b="1" dirty="0"/>
              <a:t>Lesson 1:</a:t>
            </a:r>
          </a:p>
          <a:p>
            <a:pPr algn="ctr">
              <a:spcAft>
                <a:spcPts val="0"/>
              </a:spcAft>
            </a:pPr>
            <a:r>
              <a:rPr lang="en-GB" sz="3200" b="1" dirty="0">
                <a:effectLst/>
                <a:latin typeface="Quicksand" panose="020B0604020202020204" charset="0"/>
                <a:ea typeface="Calibri" panose="020F0502020204030204" pitchFamily="34" charset="0"/>
                <a:cs typeface="Calibri" panose="020F0502020204030204" pitchFamily="34" charset="0"/>
              </a:rPr>
              <a:t>What was the Reformation?</a:t>
            </a:r>
          </a:p>
        </p:txBody>
      </p:sp>
      <p:sp>
        <p:nvSpPr>
          <p:cNvPr id="3" name="Rectangle 2"/>
          <p:cNvSpPr/>
          <p:nvPr/>
        </p:nvSpPr>
        <p:spPr>
          <a:xfrm>
            <a:off x="260554" y="5586126"/>
            <a:ext cx="7438103" cy="70788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GB" sz="2000" dirty="0">
                <a:latin typeface="Quicksand" panose="020B0604020202020204" charset="0"/>
              </a:rPr>
              <a:t>Write this title in your book, with today’s date. Underline them neatly with a ruler.</a:t>
            </a:r>
          </a:p>
        </p:txBody>
      </p:sp>
      <p:cxnSp>
        <p:nvCxnSpPr>
          <p:cNvPr id="6" name="Straight Arrow Connector 5"/>
          <p:cNvCxnSpPr>
            <a:stCxn id="3" idx="0"/>
          </p:cNvCxnSpPr>
          <p:nvPr/>
        </p:nvCxnSpPr>
        <p:spPr>
          <a:xfrm flipH="1" flipV="1">
            <a:off x="2487561" y="4532671"/>
            <a:ext cx="1492045" cy="10534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41265B1-79A3-476C-8531-1A2F428293AD}"/>
              </a:ext>
            </a:extLst>
          </p:cNvPr>
          <p:cNvSpPr>
            <a:spLocks noGrp="1"/>
          </p:cNvSpPr>
          <p:nvPr>
            <p:ph type="body" idx="1"/>
          </p:nvPr>
        </p:nvSpPr>
        <p:spPr>
          <a:xfrm>
            <a:off x="99340" y="370265"/>
            <a:ext cx="8948791" cy="6300429"/>
          </a:xfrm>
          <a:solidFill>
            <a:srgbClr val="D0E0E3"/>
          </a:solidFill>
        </p:spPr>
        <p:txBody>
          <a:bodyPr/>
          <a:lstStyle/>
          <a:p>
            <a:pPr marL="342900" lvl="0" indent="-342900">
              <a:buFont typeface="+mj-lt"/>
              <a:buAutoNum type="arabicPeriod"/>
            </a:pPr>
            <a:r>
              <a:rPr lang="en-GB" sz="1800" b="1" dirty="0">
                <a:solidFill>
                  <a:schemeClr val="bg2"/>
                </a:solidFill>
                <a:latin typeface="Quicksand" panose="020B0604020202020204" charset="0"/>
                <a:ea typeface="Calibri" panose="020F0502020204030204" pitchFamily="34" charset="0"/>
                <a:cs typeface="Calibri" panose="020F0502020204030204" pitchFamily="34" charset="0"/>
              </a:rPr>
              <a:t>The Reformation was the changing of the Catholic Church to create a newer version of Christianity called Protestantism.</a:t>
            </a:r>
          </a:p>
          <a:p>
            <a:pPr marL="342900" lvl="0" indent="-342900">
              <a:buFont typeface="+mj-lt"/>
              <a:buAutoNum type="arabicPeriod"/>
            </a:pPr>
            <a:r>
              <a:rPr lang="en-GB" sz="1800" b="1" dirty="0">
                <a:solidFill>
                  <a:schemeClr val="bg2"/>
                </a:solidFill>
                <a:latin typeface="Quicksand" panose="020B0604020202020204" charset="0"/>
                <a:ea typeface="Calibri" panose="020F0502020204030204" pitchFamily="34" charset="0"/>
                <a:cs typeface="Calibri" panose="020F0502020204030204" pitchFamily="34" charset="0"/>
              </a:rPr>
              <a:t>This Big Idea was very significant, as it would have dramatically challenged the beliefs everyone had grown up with. The power of the Catholic Church was challenged, and this encouraged people to come up with new ideas. Life would have been dangerous for people who followed the ‘wrong’ religion.</a:t>
            </a:r>
            <a:endParaRPr lang="en-GB" sz="1800" dirty="0">
              <a:solidFill>
                <a:schemeClr val="tx1"/>
              </a:solidFill>
              <a:latin typeface="Quicksand" panose="020B0604020202020204" charset="0"/>
              <a:ea typeface="Calibri" panose="020F0502020204030204" pitchFamily="34" charset="0"/>
              <a:cs typeface="Calibri" panose="020F0502020204030204" pitchFamily="34" charset="0"/>
            </a:endParaRPr>
          </a:p>
          <a:p>
            <a:pPr marL="342900" lvl="0" indent="-342900">
              <a:buFont typeface="+mj-lt"/>
              <a:buAutoNum type="arabicPeriod"/>
            </a:pPr>
            <a:r>
              <a:rPr lang="en-GB" sz="1800" dirty="0">
                <a:solidFill>
                  <a:schemeClr val="tx1"/>
                </a:solidFill>
                <a:latin typeface="Quicksand" panose="020B0604020202020204" charset="0"/>
                <a:ea typeface="Calibri" panose="020F0502020204030204" pitchFamily="34" charset="0"/>
                <a:cs typeface="Calibri" panose="020F0502020204030204" pitchFamily="34" charset="0"/>
              </a:rPr>
              <a:t>One key feature of the Catholic religion was the language. For example, the Bible and Mass were in Latin. Another key feature of the Catholic religion was the structure. For example, the Pope was in charge with a hierarchy of cardinals, archbishops, bishops and priests below them.</a:t>
            </a:r>
            <a:endParaRPr lang="en-GB" sz="1400" dirty="0">
              <a:solidFill>
                <a:schemeClr val="tx1"/>
              </a:solidFill>
              <a:effectLst/>
              <a:latin typeface="Quicksand" panose="020B0604020202020204" charset="0"/>
              <a:ea typeface="Calibri" panose="020F0502020204030204" pitchFamily="34" charset="0"/>
              <a:cs typeface="Calibri" panose="020F0502020204030204" pitchFamily="34" charset="0"/>
            </a:endParaRPr>
          </a:p>
          <a:p>
            <a:pPr marL="342900" indent="-342900">
              <a:buFont typeface="+mj-lt"/>
              <a:buAutoNum type="arabicPeriod"/>
            </a:pPr>
            <a:r>
              <a:rPr lang="en-GB" sz="1800" dirty="0">
                <a:solidFill>
                  <a:srgbClr val="0070C0"/>
                </a:solidFill>
                <a:latin typeface="Quicksand" panose="020B0604020202020204" charset="0"/>
                <a:ea typeface="Calibri" panose="020F0502020204030204" pitchFamily="34" charset="0"/>
                <a:cs typeface="Calibri" panose="020F0502020204030204" pitchFamily="34" charset="0"/>
              </a:rPr>
              <a:t>One key feature of the Protestant religion was the language. For example, the Bible and the Church service were in the vernacular, or local language. Another key feature of the Protestant religion was communion. For example, they did not believe that the bread and wine physically transformed into the body and blood of Christ.</a:t>
            </a:r>
            <a:endParaRPr lang="en-GB" sz="1400" dirty="0">
              <a:effectLst/>
              <a:latin typeface="Quicksand" panose="020B0604020202020204" charset="0"/>
              <a:ea typeface="Calibri" panose="020F0502020204030204" pitchFamily="34" charset="0"/>
              <a:cs typeface="Times New Roman" panose="02020603050405020304" pitchFamily="18" charset="0"/>
            </a:endParaRPr>
          </a:p>
          <a:p>
            <a:pPr marL="342900" lvl="0" indent="-342900">
              <a:buFont typeface="+mj-lt"/>
              <a:buAutoNum type="arabicPeriod"/>
            </a:pPr>
            <a:r>
              <a:rPr lang="en-GB" sz="1800" i="1" dirty="0">
                <a:solidFill>
                  <a:srgbClr val="00B050"/>
                </a:solidFill>
                <a:latin typeface="Quicksand" panose="020B0604020202020204" charset="0"/>
                <a:ea typeface="Calibri" panose="020F0502020204030204" pitchFamily="34" charset="0"/>
                <a:cs typeface="Times New Roman" panose="02020603050405020304" pitchFamily="18" charset="0"/>
              </a:rPr>
              <a:t>One key feature of the challenges to the Catholic Church was that there were early challenges in England. For example, the Lollards challenged the Church in the 1300s. </a:t>
            </a:r>
            <a:r>
              <a:rPr lang="en-GB" sz="1800" i="1" dirty="0">
                <a:solidFill>
                  <a:srgbClr val="00B050"/>
                </a:solidFill>
                <a:effectLst/>
                <a:latin typeface="Quicksand" panose="020B0604020202020204" charset="0"/>
                <a:ea typeface="Calibri" panose="020F0502020204030204" pitchFamily="34" charset="0"/>
                <a:cs typeface="Times New Roman" panose="02020603050405020304" pitchFamily="18" charset="0"/>
              </a:rPr>
              <a:t>A</a:t>
            </a:r>
            <a:r>
              <a:rPr lang="en-GB" sz="1800" i="1" dirty="0">
                <a:solidFill>
                  <a:srgbClr val="00B050"/>
                </a:solidFill>
                <a:latin typeface="Quicksand" panose="020B0604020202020204" charset="0"/>
                <a:ea typeface="Calibri" panose="020F0502020204030204" pitchFamily="34" charset="0"/>
                <a:cs typeface="Times New Roman" panose="02020603050405020304" pitchFamily="18" charset="0"/>
              </a:rPr>
              <a:t>nother key feature of the challenges to the Catholic Church was Reformation. For example, Martin Luther started the Reformation in Germany in 1517.</a:t>
            </a:r>
            <a:endParaRPr lang="en-GB" sz="1800" i="1" dirty="0">
              <a:solidFill>
                <a:srgbClr val="00B050"/>
              </a:solidFill>
              <a:effectLst/>
              <a:latin typeface="Quicksand" panose="020B060402020202020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9235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1"/>
          <p:cNvSpPr txBox="1">
            <a:spLocks noGrp="1"/>
          </p:cNvSpPr>
          <p:nvPr>
            <p:ph type="title"/>
          </p:nvPr>
        </p:nvSpPr>
        <p:spPr>
          <a:xfrm>
            <a:off x="265500" y="373626"/>
            <a:ext cx="4045200" cy="6135329"/>
          </a:xfrm>
          <a:prstGeom prst="rect">
            <a:avLst/>
          </a:prstGeom>
          <a:noFill/>
          <a:ln>
            <a:noFill/>
          </a:ln>
        </p:spPr>
        <p:txBody>
          <a:bodyPr spcFirstLastPara="1" wrap="square" lIns="91425" tIns="91425" rIns="91425" bIns="91425" anchor="b" anchorCtr="0">
            <a:noAutofit/>
          </a:bodyPr>
          <a:lstStyle/>
          <a:p>
            <a:pPr>
              <a:spcAft>
                <a:spcPts val="0"/>
              </a:spcAft>
            </a:pPr>
            <a:r>
              <a:rPr lang="en-GB" sz="4000" b="0" u="sng" dirty="0"/>
              <a:t>Final thoughts…</a:t>
            </a:r>
            <a:br>
              <a:rPr lang="en-GB" sz="4000" b="0" u="sng" dirty="0"/>
            </a:br>
            <a:br>
              <a:rPr lang="en-GB" sz="4800" b="0" dirty="0">
                <a:latin typeface="Quicksand" panose="020B0604020202020204" charset="0"/>
              </a:rPr>
            </a:br>
            <a:r>
              <a:rPr lang="en-GB" sz="2400" dirty="0">
                <a:latin typeface="Quicksand" panose="020B0604020202020204" charset="0"/>
                <a:cs typeface="Times New Roman" panose="02020603050405020304" pitchFamily="18" charset="0"/>
              </a:rPr>
              <a:t>How significant would this Big Idea have been to people living in the 1500s? </a:t>
            </a:r>
            <a:br>
              <a:rPr lang="en-GB" sz="2400" dirty="0">
                <a:latin typeface="Quicksand" panose="020B0604020202020204" charset="0"/>
                <a:cs typeface="Times New Roman" panose="02020603050405020304" pitchFamily="18" charset="0"/>
              </a:rPr>
            </a:br>
            <a:br>
              <a:rPr lang="en-GB" sz="2400" dirty="0">
                <a:latin typeface="Quicksand" panose="020B0604020202020204" charset="0"/>
                <a:cs typeface="Times New Roman" panose="02020603050405020304" pitchFamily="18" charset="0"/>
              </a:rPr>
            </a:br>
            <a:r>
              <a:rPr lang="en-GB" sz="2400" dirty="0">
                <a:latin typeface="Quicksand" panose="020B0604020202020204" charset="0"/>
                <a:cs typeface="Times New Roman" panose="02020603050405020304" pitchFamily="18" charset="0"/>
              </a:rPr>
              <a:t>Why?</a:t>
            </a:r>
            <a:br>
              <a:rPr lang="en-GB" sz="2400" dirty="0">
                <a:latin typeface="Quicksand" panose="020B0604020202020204" charset="0"/>
                <a:cs typeface="Times New Roman" panose="02020603050405020304" pitchFamily="18" charset="0"/>
              </a:rPr>
            </a:br>
            <a:br>
              <a:rPr lang="en-GB" sz="2400" dirty="0">
                <a:latin typeface="Quicksand" panose="020B0604020202020204" charset="0"/>
                <a:cs typeface="Times New Roman" panose="02020603050405020304" pitchFamily="18" charset="0"/>
              </a:rPr>
            </a:br>
            <a:br>
              <a:rPr lang="en-GB" sz="2400" b="0" dirty="0">
                <a:effectLst/>
                <a:latin typeface="Quicksand" panose="020B0604020202020204" charset="0"/>
                <a:ea typeface="Calibri" panose="020F0502020204030204" pitchFamily="34" charset="0"/>
                <a:cs typeface="Times New Roman" panose="02020603050405020304" pitchFamily="18" charset="0"/>
              </a:rPr>
            </a:br>
            <a:br>
              <a:rPr lang="en-GB" sz="2400" b="0" dirty="0">
                <a:effectLst/>
                <a:latin typeface="Quicksand" panose="020B0604020202020204" charset="0"/>
                <a:ea typeface="Calibri" panose="020F0502020204030204" pitchFamily="34" charset="0"/>
                <a:cs typeface="Times New Roman" panose="02020603050405020304" pitchFamily="18" charset="0"/>
              </a:rPr>
            </a:br>
            <a:br>
              <a:rPr lang="en-GB" sz="2400" b="0" dirty="0">
                <a:effectLst/>
                <a:latin typeface="Quicksand" panose="020B0604020202020204" charset="0"/>
                <a:ea typeface="Calibri" panose="020F0502020204030204" pitchFamily="34" charset="0"/>
                <a:cs typeface="Times New Roman" panose="02020603050405020304" pitchFamily="18" charset="0"/>
              </a:rPr>
            </a:br>
            <a:endParaRPr sz="2400" b="0" dirty="0">
              <a:latin typeface="Quicksand" panose="020B0604020202020204" charset="0"/>
            </a:endParaRPr>
          </a:p>
        </p:txBody>
      </p:sp>
      <p:sp>
        <p:nvSpPr>
          <p:cNvPr id="2" name="TextBox 1">
            <a:extLst>
              <a:ext uri="{FF2B5EF4-FFF2-40B4-BE49-F238E27FC236}">
                <a16:creationId xmlns:a16="http://schemas.microsoft.com/office/drawing/2014/main" id="{E9BD0F54-29B4-44E8-82C6-FAECD7B10908}"/>
              </a:ext>
            </a:extLst>
          </p:cNvPr>
          <p:cNvSpPr txBox="1"/>
          <p:nvPr/>
        </p:nvSpPr>
        <p:spPr>
          <a:xfrm>
            <a:off x="4941870" y="2240961"/>
            <a:ext cx="3739793" cy="1200329"/>
          </a:xfrm>
          <a:prstGeom prst="rect">
            <a:avLst/>
          </a:prstGeom>
          <a:noFill/>
        </p:spPr>
        <p:txBody>
          <a:bodyPr wrap="square" rtlCol="0">
            <a:spAutoFit/>
          </a:bodyPr>
          <a:lstStyle/>
          <a:p>
            <a:pPr algn="ctr"/>
            <a:r>
              <a:rPr lang="en-GB" sz="3600" dirty="0">
                <a:latin typeface="Quicksand" panose="020B0604020202020204" charset="0"/>
              </a:rPr>
              <a:t>Discuss and share ideas!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4D479-BD95-4AD0-90C7-224EB9FA2515}"/>
              </a:ext>
            </a:extLst>
          </p:cNvPr>
          <p:cNvSpPr>
            <a:spLocks noGrp="1"/>
          </p:cNvSpPr>
          <p:nvPr>
            <p:ph type="title"/>
          </p:nvPr>
        </p:nvSpPr>
        <p:spPr>
          <a:xfrm>
            <a:off x="311700" y="357225"/>
            <a:ext cx="8462430" cy="1007700"/>
          </a:xfrm>
        </p:spPr>
        <p:txBody>
          <a:bodyPr/>
          <a:lstStyle/>
          <a:p>
            <a:pPr marL="0" marR="0" lvl="0" indent="0" defTabSz="914400" rtl="0" eaLnBrk="0" fontAlgn="base" latinLnBrk="0" hangingPunct="0">
              <a:lnSpc>
                <a:spcPct val="100000"/>
              </a:lnSpc>
              <a:spcBef>
                <a:spcPct val="0"/>
              </a:spcBef>
              <a:spcAft>
                <a:spcPct val="0"/>
              </a:spcAft>
              <a:tabLst/>
            </a:pPr>
            <a:r>
              <a:rPr kumimoji="0" lang="en-GB" altLang="en-US" sz="3000" b="1" i="0" strike="noStrike" cap="none" normalizeH="0" baseline="0" dirty="0">
                <a:ln>
                  <a:noFill/>
                </a:ln>
                <a:solidFill>
                  <a:schemeClr val="bg2"/>
                </a:solidFill>
                <a:effectLst/>
                <a:latin typeface="Quicksand" panose="020B0604020202020204" charset="0"/>
                <a:ea typeface="Calibri" panose="020F0502020204030204" pitchFamily="34" charset="0"/>
                <a:cs typeface="Times New Roman" panose="02020603050405020304" pitchFamily="18" charset="0"/>
              </a:rPr>
              <a:t>Activity </a:t>
            </a:r>
            <a:r>
              <a:rPr lang="en-GB" altLang="en-US" sz="3000" dirty="0">
                <a:solidFill>
                  <a:schemeClr val="bg2"/>
                </a:solidFill>
                <a:latin typeface="Quicksand" panose="020B0604020202020204" charset="0"/>
                <a:ea typeface="Calibri" panose="020F0502020204030204" pitchFamily="34" charset="0"/>
                <a:cs typeface="Times New Roman" panose="02020603050405020304" pitchFamily="18" charset="0"/>
              </a:rPr>
              <a:t>1</a:t>
            </a:r>
            <a:r>
              <a:rPr kumimoji="0" lang="en-GB" altLang="en-US" sz="3000" b="1" i="0" strike="noStrike" cap="none" normalizeH="0" baseline="0" dirty="0">
                <a:ln>
                  <a:noFill/>
                </a:ln>
                <a:solidFill>
                  <a:schemeClr val="bg2"/>
                </a:solidFill>
                <a:effectLst/>
                <a:latin typeface="Quicksand" panose="020B0604020202020204" charset="0"/>
                <a:ea typeface="Calibri" panose="020F0502020204030204" pitchFamily="34" charset="0"/>
                <a:cs typeface="Times New Roman" panose="02020603050405020304" pitchFamily="18" charset="0"/>
              </a:rPr>
              <a:t>: </a:t>
            </a:r>
            <a:r>
              <a:rPr lang="en-US" sz="3000" b="1" dirty="0">
                <a:effectLst/>
                <a:latin typeface="Quicksand" panose="020B0604020202020204" charset="0"/>
                <a:ea typeface="Calibri" panose="020F0502020204030204" pitchFamily="34" charset="0"/>
                <a:cs typeface="Times New Roman" panose="02020603050405020304" pitchFamily="18" charset="0"/>
              </a:rPr>
              <a:t>What was the Big Idea in Medieval England, before 1500?</a:t>
            </a:r>
            <a:endParaRPr lang="en-GB" sz="3000" dirty="0">
              <a:solidFill>
                <a:schemeClr val="bg2"/>
              </a:solidFill>
              <a:latin typeface="Quicksand" panose="020B0604020202020204" charset="0"/>
            </a:endParaRPr>
          </a:p>
        </p:txBody>
      </p:sp>
      <p:sp>
        <p:nvSpPr>
          <p:cNvPr id="3" name="Text Placeholder 2">
            <a:extLst>
              <a:ext uri="{FF2B5EF4-FFF2-40B4-BE49-F238E27FC236}">
                <a16:creationId xmlns:a16="http://schemas.microsoft.com/office/drawing/2014/main" id="{AFE6A36D-3540-49D4-AEAD-73C86DEBCB17}"/>
              </a:ext>
            </a:extLst>
          </p:cNvPr>
          <p:cNvSpPr>
            <a:spLocks noGrp="1"/>
          </p:cNvSpPr>
          <p:nvPr>
            <p:ph type="body" idx="1"/>
          </p:nvPr>
        </p:nvSpPr>
        <p:spPr>
          <a:xfrm>
            <a:off x="311699" y="1560425"/>
            <a:ext cx="8616543" cy="4768456"/>
          </a:xfrm>
        </p:spPr>
        <p:txBody>
          <a:bodyPr/>
          <a:lstStyle/>
          <a:p>
            <a:pPr marL="152400" indent="0" algn="just">
              <a:buNone/>
            </a:pPr>
            <a:r>
              <a:rPr lang="en-GB" sz="2000" b="1" dirty="0">
                <a:effectLst/>
                <a:latin typeface="Quicksand" panose="020B0604020202020204" charset="0"/>
                <a:ea typeface="Calibri" panose="020F0502020204030204" pitchFamily="34" charset="0"/>
                <a:cs typeface="Times New Roman" panose="02020603050405020304" pitchFamily="18" charset="0"/>
              </a:rPr>
              <a:t>Catholicism: </a:t>
            </a:r>
            <a:r>
              <a:rPr lang="en-GB" sz="2000" dirty="0">
                <a:effectLst/>
                <a:latin typeface="Quicksand" panose="020B0604020202020204" charset="0"/>
                <a:ea typeface="Calibri" panose="020F0502020204030204" pitchFamily="34" charset="0"/>
                <a:cs typeface="Times New Roman" panose="02020603050405020304" pitchFamily="18" charset="0"/>
              </a:rPr>
              <a:t>The Catholic Church was the most significant institution in Medieval England. It controlled education and shaped everyone’s ideas and attitudes. </a:t>
            </a:r>
          </a:p>
          <a:p>
            <a:pPr marL="152400" indent="0">
              <a:buNone/>
            </a:pPr>
            <a:endParaRPr lang="en-GB" sz="2000" b="1" dirty="0">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2000" b="1" dirty="0">
                <a:effectLst/>
                <a:latin typeface="Quicksand" panose="020B0604020202020204" charset="0"/>
                <a:ea typeface="Calibri" panose="020F0502020204030204" pitchFamily="34" charset="0"/>
                <a:cs typeface="Times New Roman" panose="02020603050405020304" pitchFamily="18" charset="0"/>
              </a:rPr>
              <a:t>a) Add the headings to the key principles in the table: </a:t>
            </a:r>
            <a:r>
              <a:rPr lang="en-GB" sz="2000" dirty="0">
                <a:effectLst/>
                <a:latin typeface="Quicksand" panose="020B0604020202020204" charset="0"/>
                <a:ea typeface="Calibri" panose="020F0502020204030204" pitchFamily="34" charset="0"/>
                <a:cs typeface="Times New Roman" panose="02020603050405020304" pitchFamily="18" charset="0"/>
              </a:rPr>
              <a:t>Language, Priests, Decoration, Leadership and Structure, Communion</a:t>
            </a:r>
          </a:p>
          <a:p>
            <a:pPr marL="152400" indent="0" algn="just">
              <a:buNone/>
            </a:pPr>
            <a:endParaRPr lang="en-GB" sz="2000" dirty="0">
              <a:latin typeface="Quicksand" panose="020B0604020202020204" charset="0"/>
              <a:ea typeface="Calibri" panose="020F0502020204030204" pitchFamily="34" charset="0"/>
              <a:cs typeface="Calibri" panose="020F0502020204030204" pitchFamily="34" charset="0"/>
            </a:endParaRPr>
          </a:p>
          <a:p>
            <a:pPr marL="0" indent="0">
              <a:buNone/>
            </a:pPr>
            <a:r>
              <a:rPr lang="en-GB" sz="2000" b="1" dirty="0">
                <a:effectLst/>
                <a:latin typeface="Quicksand" panose="020B0604020202020204" charset="0"/>
                <a:ea typeface="Calibri" panose="020F0502020204030204" pitchFamily="34" charset="0"/>
                <a:cs typeface="Calibri" panose="020F0502020204030204" pitchFamily="34" charset="0"/>
              </a:rPr>
              <a:t>b) Answer the following questions:</a:t>
            </a:r>
            <a:endParaRPr lang="en-GB" sz="2000" dirty="0">
              <a:effectLst/>
              <a:latin typeface="Quicksand" panose="020B0604020202020204" charset="0"/>
              <a:ea typeface="Calibri" panose="020F0502020204030204" pitchFamily="34" charset="0"/>
              <a:cs typeface="Times New Roman" panose="02020603050405020304" pitchFamily="18" charset="0"/>
            </a:endParaRPr>
          </a:p>
          <a:p>
            <a:pPr marL="342900" indent="-342900">
              <a:buFont typeface="+mj-lt"/>
              <a:buAutoNum type="arabicPeriod"/>
            </a:pPr>
            <a:r>
              <a:rPr lang="en-GB" sz="2000" dirty="0">
                <a:effectLst/>
                <a:latin typeface="Quicksand" panose="020B0604020202020204" charset="0"/>
                <a:ea typeface="Calibri" panose="020F0502020204030204" pitchFamily="34" charset="0"/>
                <a:cs typeface="Calibri" panose="020F0502020204030204" pitchFamily="34" charset="0"/>
              </a:rPr>
              <a:t>Why were the leaders of the rebellion executed?</a:t>
            </a:r>
            <a:endParaRPr lang="en-GB" sz="2000" dirty="0">
              <a:effectLst/>
              <a:latin typeface="Quicksand" panose="020B0604020202020204" charset="0"/>
              <a:ea typeface="Calibri" panose="020F0502020204030204" pitchFamily="34" charset="0"/>
              <a:cs typeface="Times New Roman" panose="02020603050405020304" pitchFamily="18" charset="0"/>
            </a:endParaRPr>
          </a:p>
          <a:p>
            <a:pPr marL="342900" indent="-342900">
              <a:buFont typeface="+mj-lt"/>
              <a:buAutoNum type="arabicPeriod"/>
            </a:pPr>
            <a:r>
              <a:rPr lang="en-GB" sz="2000" dirty="0">
                <a:effectLst/>
                <a:latin typeface="Quicksand" panose="020B0604020202020204" charset="0"/>
                <a:ea typeface="Calibri" panose="020F0502020204030204" pitchFamily="34" charset="0"/>
                <a:cs typeface="Calibri" panose="020F0502020204030204" pitchFamily="34" charset="0"/>
              </a:rPr>
              <a:t>Why did the Lollards translate the Bible from Latin to English?</a:t>
            </a:r>
            <a:endParaRPr lang="en-GB" sz="2000" dirty="0">
              <a:effectLst/>
              <a:latin typeface="Quicksand" panose="020B0604020202020204" charset="0"/>
              <a:ea typeface="Calibri" panose="020F0502020204030204" pitchFamily="34" charset="0"/>
              <a:cs typeface="Times New Roman" panose="02020603050405020304" pitchFamily="18" charset="0"/>
            </a:endParaRPr>
          </a:p>
          <a:p>
            <a:pPr marL="342900" indent="-342900">
              <a:buFont typeface="+mj-lt"/>
              <a:buAutoNum type="arabicPeriod"/>
            </a:pPr>
            <a:r>
              <a:rPr lang="en-GB" sz="2000" b="1" dirty="0">
                <a:effectLst/>
                <a:latin typeface="Quicksand" panose="020B0604020202020204" charset="0"/>
                <a:ea typeface="Calibri" panose="020F0502020204030204" pitchFamily="34" charset="0"/>
                <a:cs typeface="Calibri" panose="020F0502020204030204" pitchFamily="34" charset="0"/>
              </a:rPr>
              <a:t>Challenge:</a:t>
            </a:r>
            <a:r>
              <a:rPr lang="en-GB" sz="2000" dirty="0">
                <a:effectLst/>
                <a:latin typeface="Quicksand" panose="020B0604020202020204" charset="0"/>
                <a:ea typeface="Calibri" panose="020F0502020204030204" pitchFamily="34" charset="0"/>
                <a:cs typeface="Calibri" panose="020F0502020204030204" pitchFamily="34" charset="0"/>
              </a:rPr>
              <a:t> Why was an English Bible a particular threat to the Church?</a:t>
            </a:r>
            <a:endParaRPr lang="en-GB" sz="2000" dirty="0">
              <a:effectLst/>
              <a:latin typeface="Quicksand" panose="020B0604020202020204" charset="0"/>
              <a:ea typeface="Calibri" panose="020F0502020204030204" pitchFamily="34" charset="0"/>
              <a:cs typeface="Times New Roman" panose="02020603050405020304" pitchFamily="18" charset="0"/>
            </a:endParaRPr>
          </a:p>
        </p:txBody>
      </p:sp>
      <p:sp>
        <p:nvSpPr>
          <p:cNvPr id="19" name="Rectangle 19">
            <a:extLst>
              <a:ext uri="{FF2B5EF4-FFF2-40B4-BE49-F238E27FC236}">
                <a16:creationId xmlns:a16="http://schemas.microsoft.com/office/drawing/2014/main" id="{5425EB8B-99D2-446C-8D12-76558155AD95}"/>
              </a:ext>
            </a:extLst>
          </p:cNvPr>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207659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4D479-BD95-4AD0-90C7-224EB9FA2515}"/>
              </a:ext>
            </a:extLst>
          </p:cNvPr>
          <p:cNvSpPr>
            <a:spLocks noGrp="1"/>
          </p:cNvSpPr>
          <p:nvPr>
            <p:ph type="title"/>
          </p:nvPr>
        </p:nvSpPr>
        <p:spPr>
          <a:xfrm>
            <a:off x="152400" y="163202"/>
            <a:ext cx="8462430" cy="731836"/>
          </a:xfrm>
        </p:spPr>
        <p:txBody>
          <a:bodyPr/>
          <a:lstStyle/>
          <a:p>
            <a:pPr marL="0" marR="0" lvl="0" indent="0" defTabSz="914400" rtl="0" eaLnBrk="0" fontAlgn="base" latinLnBrk="0" hangingPunct="0">
              <a:lnSpc>
                <a:spcPct val="100000"/>
              </a:lnSpc>
              <a:spcBef>
                <a:spcPct val="0"/>
              </a:spcBef>
              <a:spcAft>
                <a:spcPct val="0"/>
              </a:spcAft>
              <a:tabLst/>
            </a:pPr>
            <a:r>
              <a:rPr kumimoji="0" lang="en-GB" altLang="en-US" sz="3000" b="1" i="0" strike="noStrike" cap="none" normalizeH="0" baseline="0" dirty="0">
                <a:ln>
                  <a:noFill/>
                </a:ln>
                <a:solidFill>
                  <a:schemeClr val="bg2"/>
                </a:solidFill>
                <a:effectLst/>
                <a:latin typeface="Quicksand" panose="020B0604020202020204" charset="0"/>
                <a:ea typeface="Calibri" panose="020F0502020204030204" pitchFamily="34" charset="0"/>
                <a:cs typeface="Times New Roman" panose="02020603050405020304" pitchFamily="18" charset="0"/>
              </a:rPr>
              <a:t>Activity </a:t>
            </a:r>
            <a:r>
              <a:rPr lang="en-GB" altLang="en-US" sz="3000" dirty="0">
                <a:solidFill>
                  <a:schemeClr val="bg2"/>
                </a:solidFill>
                <a:latin typeface="Quicksand" panose="020B0604020202020204" charset="0"/>
                <a:ea typeface="Calibri" panose="020F0502020204030204" pitchFamily="34" charset="0"/>
                <a:cs typeface="Times New Roman" panose="02020603050405020304" pitchFamily="18" charset="0"/>
              </a:rPr>
              <a:t>1</a:t>
            </a:r>
            <a:r>
              <a:rPr kumimoji="0" lang="en-GB" altLang="en-US" sz="3000" b="1" i="0" strike="noStrike" cap="none" normalizeH="0" baseline="0" dirty="0">
                <a:ln>
                  <a:noFill/>
                </a:ln>
                <a:solidFill>
                  <a:schemeClr val="bg2"/>
                </a:solidFill>
                <a:effectLst/>
                <a:latin typeface="Quicksand" panose="020B0604020202020204" charset="0"/>
                <a:ea typeface="Calibri" panose="020F0502020204030204" pitchFamily="34" charset="0"/>
                <a:cs typeface="Times New Roman" panose="02020603050405020304" pitchFamily="18" charset="0"/>
              </a:rPr>
              <a:t>: </a:t>
            </a:r>
            <a:r>
              <a:rPr lang="en-US" sz="3000" b="1" dirty="0">
                <a:effectLst/>
                <a:latin typeface="Quicksand" panose="020B0604020202020204" charset="0"/>
                <a:ea typeface="Calibri" panose="020F0502020204030204" pitchFamily="34" charset="0"/>
                <a:cs typeface="Times New Roman" panose="02020603050405020304" pitchFamily="18" charset="0"/>
              </a:rPr>
              <a:t>Answers</a:t>
            </a:r>
            <a:endParaRPr lang="en-GB" sz="3000" dirty="0">
              <a:solidFill>
                <a:schemeClr val="bg2"/>
              </a:solidFill>
              <a:latin typeface="Quicksand" panose="020B0604020202020204" charset="0"/>
            </a:endParaRPr>
          </a:p>
        </p:txBody>
      </p:sp>
      <p:sp>
        <p:nvSpPr>
          <p:cNvPr id="3" name="Text Placeholder 2">
            <a:extLst>
              <a:ext uri="{FF2B5EF4-FFF2-40B4-BE49-F238E27FC236}">
                <a16:creationId xmlns:a16="http://schemas.microsoft.com/office/drawing/2014/main" id="{AFE6A36D-3540-49D4-AEAD-73C86DEBCB17}"/>
              </a:ext>
            </a:extLst>
          </p:cNvPr>
          <p:cNvSpPr>
            <a:spLocks noGrp="1"/>
          </p:cNvSpPr>
          <p:nvPr>
            <p:ph type="body" idx="1"/>
          </p:nvPr>
        </p:nvSpPr>
        <p:spPr>
          <a:xfrm>
            <a:off x="215758" y="3877635"/>
            <a:ext cx="8712484" cy="2922999"/>
          </a:xfrm>
          <a:solidFill>
            <a:srgbClr val="D0E0E3"/>
          </a:solidFill>
        </p:spPr>
        <p:txBody>
          <a:bodyPr/>
          <a:lstStyle/>
          <a:p>
            <a:pPr marL="0" indent="0">
              <a:buNone/>
            </a:pPr>
            <a:r>
              <a:rPr lang="en-GB" sz="2000" b="1" dirty="0">
                <a:effectLst/>
                <a:latin typeface="Quicksand" panose="020B0604020202020204" charset="0"/>
                <a:ea typeface="Calibri" panose="020F0502020204030204" pitchFamily="34" charset="0"/>
                <a:cs typeface="Calibri" panose="020F0502020204030204" pitchFamily="34" charset="0"/>
              </a:rPr>
              <a:t>b) Answer the following questions:</a:t>
            </a:r>
            <a:endParaRPr lang="en-GB" sz="2000" dirty="0">
              <a:effectLst/>
              <a:latin typeface="Quicksand" panose="020B0604020202020204" charset="0"/>
              <a:ea typeface="Calibri" panose="020F0502020204030204" pitchFamily="34" charset="0"/>
              <a:cs typeface="Times New Roman" panose="02020603050405020304" pitchFamily="18" charset="0"/>
            </a:endParaRPr>
          </a:p>
          <a:p>
            <a:pPr marL="342900" indent="-342900">
              <a:buFont typeface="+mj-lt"/>
              <a:buAutoNum type="arabicPeriod"/>
            </a:pPr>
            <a:r>
              <a:rPr lang="en-GB" sz="2000" dirty="0">
                <a:effectLst/>
                <a:latin typeface="Quicksand" panose="020B0604020202020204" charset="0"/>
                <a:ea typeface="Calibri" panose="020F0502020204030204" pitchFamily="34" charset="0"/>
                <a:cs typeface="Calibri" panose="020F0502020204030204" pitchFamily="34" charset="0"/>
              </a:rPr>
              <a:t>Why were the leaders of the rebellion executed? </a:t>
            </a:r>
            <a:r>
              <a:rPr lang="en-GB" sz="2000" dirty="0">
                <a:solidFill>
                  <a:schemeClr val="tx1"/>
                </a:solidFill>
                <a:effectLst/>
                <a:latin typeface="Quicksand" panose="020B0604020202020204" charset="0"/>
                <a:ea typeface="Calibri" panose="020F0502020204030204" pitchFamily="34" charset="0"/>
                <a:cs typeface="Calibri" panose="020F0502020204030204" pitchFamily="34" charset="0"/>
              </a:rPr>
              <a:t>To send a warning to other rebels not to challenge the Church.</a:t>
            </a:r>
            <a:endParaRPr lang="en-GB" sz="2000" dirty="0">
              <a:solidFill>
                <a:schemeClr val="tx1"/>
              </a:solidFill>
              <a:effectLst/>
              <a:latin typeface="Quicksand" panose="020B0604020202020204" charset="0"/>
              <a:ea typeface="Calibri" panose="020F0502020204030204" pitchFamily="34" charset="0"/>
              <a:cs typeface="Times New Roman" panose="02020603050405020304" pitchFamily="18" charset="0"/>
            </a:endParaRPr>
          </a:p>
          <a:p>
            <a:pPr marL="342900" indent="-342900">
              <a:buFont typeface="+mj-lt"/>
              <a:buAutoNum type="arabicPeriod"/>
            </a:pPr>
            <a:r>
              <a:rPr lang="en-GB" sz="2000" dirty="0">
                <a:effectLst/>
                <a:latin typeface="Quicksand" panose="020B0604020202020204" charset="0"/>
                <a:ea typeface="Calibri" panose="020F0502020204030204" pitchFamily="34" charset="0"/>
                <a:cs typeface="Calibri" panose="020F0502020204030204" pitchFamily="34" charset="0"/>
              </a:rPr>
              <a:t>Why did the Lollards translate the Bible from Latin to English? </a:t>
            </a:r>
            <a:r>
              <a:rPr lang="en-GB" sz="2000" dirty="0">
                <a:solidFill>
                  <a:schemeClr val="tx1"/>
                </a:solidFill>
                <a:effectLst/>
                <a:latin typeface="Quicksand" panose="020B0604020202020204" charset="0"/>
                <a:ea typeface="Calibri" panose="020F0502020204030204" pitchFamily="34" charset="0"/>
                <a:cs typeface="Calibri" panose="020F0502020204030204" pitchFamily="34" charset="0"/>
              </a:rPr>
              <a:t>So that everyone could understand it.</a:t>
            </a:r>
            <a:endParaRPr lang="en-GB" sz="2000" dirty="0">
              <a:solidFill>
                <a:schemeClr val="tx1"/>
              </a:solidFill>
              <a:effectLst/>
              <a:latin typeface="Quicksand" panose="020B0604020202020204" charset="0"/>
              <a:ea typeface="Calibri" panose="020F0502020204030204" pitchFamily="34" charset="0"/>
              <a:cs typeface="Times New Roman" panose="02020603050405020304" pitchFamily="18" charset="0"/>
            </a:endParaRPr>
          </a:p>
          <a:p>
            <a:pPr marL="342900" indent="-342900">
              <a:buFont typeface="+mj-lt"/>
              <a:buAutoNum type="arabicPeriod"/>
            </a:pPr>
            <a:r>
              <a:rPr lang="en-GB" sz="2000" b="1" dirty="0">
                <a:effectLst/>
                <a:latin typeface="Quicksand" panose="020B0604020202020204" charset="0"/>
                <a:ea typeface="Calibri" panose="020F0502020204030204" pitchFamily="34" charset="0"/>
                <a:cs typeface="Calibri" panose="020F0502020204030204" pitchFamily="34" charset="0"/>
              </a:rPr>
              <a:t>Challenge:</a:t>
            </a:r>
            <a:r>
              <a:rPr lang="en-GB" sz="2000" dirty="0">
                <a:effectLst/>
                <a:latin typeface="Quicksand" panose="020B0604020202020204" charset="0"/>
                <a:ea typeface="Calibri" panose="020F0502020204030204" pitchFamily="34" charset="0"/>
                <a:cs typeface="Calibri" panose="020F0502020204030204" pitchFamily="34" charset="0"/>
              </a:rPr>
              <a:t> Why was an English Bible a particular threat to the Church? </a:t>
            </a:r>
            <a:r>
              <a:rPr lang="en-GB" sz="2000" dirty="0">
                <a:solidFill>
                  <a:schemeClr val="tx1"/>
                </a:solidFill>
                <a:effectLst/>
                <a:latin typeface="Quicksand" panose="020B0604020202020204" charset="0"/>
                <a:ea typeface="Calibri" panose="020F0502020204030204" pitchFamily="34" charset="0"/>
                <a:cs typeface="Calibri" panose="020F0502020204030204" pitchFamily="34" charset="0"/>
              </a:rPr>
              <a:t>Because people would no longer rely on the Ch</a:t>
            </a:r>
            <a:r>
              <a:rPr lang="en-GB" sz="2000" dirty="0">
                <a:solidFill>
                  <a:schemeClr val="tx1"/>
                </a:solidFill>
                <a:latin typeface="Quicksand" panose="020B0604020202020204" charset="0"/>
                <a:ea typeface="Calibri" panose="020F0502020204030204" pitchFamily="34" charset="0"/>
                <a:cs typeface="Calibri" panose="020F0502020204030204" pitchFamily="34" charset="0"/>
              </a:rPr>
              <a:t>urch to teach them, which would mean they would lose authority and control.</a:t>
            </a:r>
            <a:endParaRPr lang="en-GB" sz="2000" dirty="0">
              <a:solidFill>
                <a:schemeClr val="tx1"/>
              </a:solidFill>
              <a:effectLst/>
              <a:latin typeface="Quicksand" panose="020B0604020202020204" charset="0"/>
              <a:ea typeface="Calibri" panose="020F0502020204030204" pitchFamily="34" charset="0"/>
              <a:cs typeface="Times New Roman" panose="02020603050405020304" pitchFamily="18" charset="0"/>
            </a:endParaRPr>
          </a:p>
        </p:txBody>
      </p:sp>
      <p:sp>
        <p:nvSpPr>
          <p:cNvPr id="19" name="Rectangle 19">
            <a:extLst>
              <a:ext uri="{FF2B5EF4-FFF2-40B4-BE49-F238E27FC236}">
                <a16:creationId xmlns:a16="http://schemas.microsoft.com/office/drawing/2014/main" id="{5425EB8B-99D2-446C-8D12-76558155AD95}"/>
              </a:ext>
            </a:extLst>
          </p:cNvPr>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4" name="Table 3">
            <a:extLst>
              <a:ext uri="{FF2B5EF4-FFF2-40B4-BE49-F238E27FC236}">
                <a16:creationId xmlns:a16="http://schemas.microsoft.com/office/drawing/2014/main" id="{09050349-A9C6-4AEE-B847-3F5301E7AB9F}"/>
              </a:ext>
            </a:extLst>
          </p:cNvPr>
          <p:cNvGraphicFramePr>
            <a:graphicFrameLocks noGrp="1"/>
          </p:cNvGraphicFramePr>
          <p:nvPr>
            <p:extLst>
              <p:ext uri="{D42A27DB-BD31-4B8C-83A1-F6EECF244321}">
                <p14:modId xmlns:p14="http://schemas.microsoft.com/office/powerpoint/2010/main" val="2078522242"/>
              </p:ext>
            </p:extLst>
          </p:nvPr>
        </p:nvGraphicFramePr>
        <p:xfrm>
          <a:off x="215758" y="905840"/>
          <a:ext cx="8712484" cy="2865633"/>
        </p:xfrm>
        <a:graphic>
          <a:graphicData uri="http://schemas.openxmlformats.org/drawingml/2006/table">
            <a:tbl>
              <a:tblPr firstRow="1" firstCol="1" bandRow="1">
                <a:tableStyleId>{2D5ABB26-0587-4C30-8999-92F81FD0307C}</a:tableStyleId>
              </a:tblPr>
              <a:tblGrid>
                <a:gridCol w="1516770">
                  <a:extLst>
                    <a:ext uri="{9D8B030D-6E8A-4147-A177-3AD203B41FA5}">
                      <a16:colId xmlns:a16="http://schemas.microsoft.com/office/drawing/2014/main" val="1513174995"/>
                    </a:ext>
                  </a:extLst>
                </a:gridCol>
                <a:gridCol w="7195714">
                  <a:extLst>
                    <a:ext uri="{9D8B030D-6E8A-4147-A177-3AD203B41FA5}">
                      <a16:colId xmlns:a16="http://schemas.microsoft.com/office/drawing/2014/main" val="4154058899"/>
                    </a:ext>
                  </a:extLst>
                </a:gridCol>
              </a:tblGrid>
              <a:tr h="617987">
                <a:tc>
                  <a:txBody>
                    <a:bodyPr/>
                    <a:lstStyle/>
                    <a:p>
                      <a:pPr algn="ctr"/>
                      <a:r>
                        <a:rPr lang="en-GB" sz="1600" b="1" dirty="0">
                          <a:solidFill>
                            <a:schemeClr val="tx1"/>
                          </a:solidFill>
                          <a:effectLst/>
                          <a:latin typeface="Quicksand" panose="020B0604020202020204" charset="0"/>
                        </a:rPr>
                        <a:t> Leadership and Structure</a:t>
                      </a:r>
                      <a:endParaRPr lang="en-GB" sz="1600" b="1" dirty="0">
                        <a:solidFill>
                          <a:schemeClr val="tx1"/>
                        </a:solidFill>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buFont typeface="Symbol" panose="05050102010706020507" pitchFamily="18" charset="2"/>
                        <a:buChar char=""/>
                      </a:pPr>
                      <a:r>
                        <a:rPr lang="en-GB" sz="1600" dirty="0">
                          <a:solidFill>
                            <a:schemeClr val="bg2"/>
                          </a:solidFill>
                          <a:effectLst/>
                          <a:latin typeface="Quicksand" panose="020B0604020202020204" charset="0"/>
                        </a:rPr>
                        <a:t>The Pope is Head of the Church. They have more power than kings/queens.</a:t>
                      </a:r>
                    </a:p>
                    <a:p>
                      <a:pPr marL="342900" lvl="0" indent="-342900">
                        <a:buFont typeface="Symbol" panose="05050102010706020507" pitchFamily="18" charset="2"/>
                        <a:buChar char=""/>
                      </a:pPr>
                      <a:r>
                        <a:rPr lang="en-GB" sz="1600" dirty="0">
                          <a:solidFill>
                            <a:schemeClr val="bg2"/>
                          </a:solidFill>
                          <a:effectLst/>
                          <a:latin typeface="Quicksand" panose="020B0604020202020204" charset="0"/>
                        </a:rPr>
                        <a:t>There is a clear hierarchy of clergy (religious leaders) below the Pope: Cardinals, Archbishops, Bishops, Priests.</a:t>
                      </a:r>
                      <a:endParaRPr lang="en-GB" sz="1600" dirty="0">
                        <a:solidFill>
                          <a:schemeClr val="bg2"/>
                        </a:solidFill>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7508399"/>
                  </a:ext>
                </a:extLst>
              </a:tr>
              <a:tr h="228728">
                <a:tc>
                  <a:txBody>
                    <a:bodyPr/>
                    <a:lstStyle/>
                    <a:p>
                      <a:pPr algn="ctr"/>
                      <a:r>
                        <a:rPr lang="en-GB" sz="1600" b="1" dirty="0">
                          <a:solidFill>
                            <a:schemeClr val="tx1"/>
                          </a:solidFill>
                          <a:effectLst/>
                          <a:latin typeface="Quicksand" panose="020B0604020202020204" charset="0"/>
                        </a:rPr>
                        <a:t> Language</a:t>
                      </a:r>
                      <a:endParaRPr lang="en-GB" sz="1600" b="1" dirty="0">
                        <a:solidFill>
                          <a:schemeClr val="tx1"/>
                        </a:solidFill>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buFont typeface="Symbol" panose="05050102010706020507" pitchFamily="18" charset="2"/>
                        <a:buChar char=""/>
                      </a:pPr>
                      <a:r>
                        <a:rPr lang="en-GB" sz="1600" dirty="0">
                          <a:solidFill>
                            <a:schemeClr val="bg2"/>
                          </a:solidFill>
                          <a:effectLst/>
                          <a:latin typeface="Quicksand" panose="020B0604020202020204" charset="0"/>
                        </a:rPr>
                        <a:t>The Bible and Mass (Church service) were all in Latin.</a:t>
                      </a:r>
                      <a:endParaRPr lang="en-GB" sz="1600" dirty="0">
                        <a:solidFill>
                          <a:schemeClr val="bg2"/>
                        </a:solidFill>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25423842"/>
                  </a:ext>
                </a:extLst>
              </a:tr>
              <a:tr h="914913">
                <a:tc>
                  <a:txBody>
                    <a:bodyPr/>
                    <a:lstStyle/>
                    <a:p>
                      <a:pPr algn="ctr"/>
                      <a:r>
                        <a:rPr lang="en-GB" sz="1600" b="1" dirty="0">
                          <a:solidFill>
                            <a:schemeClr val="tx1"/>
                          </a:solidFill>
                          <a:effectLst/>
                          <a:latin typeface="Quicksand" panose="020B0604020202020204" charset="0"/>
                        </a:rPr>
                        <a:t> Decoration</a:t>
                      </a:r>
                      <a:endParaRPr lang="en-GB" sz="1600" b="1" dirty="0">
                        <a:solidFill>
                          <a:schemeClr val="tx1"/>
                        </a:solidFill>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buFont typeface="Symbol" panose="05050102010706020507" pitchFamily="18" charset="2"/>
                        <a:buChar char=""/>
                      </a:pPr>
                      <a:r>
                        <a:rPr lang="en-GB" sz="1600" dirty="0">
                          <a:solidFill>
                            <a:schemeClr val="bg2"/>
                          </a:solidFill>
                          <a:effectLst/>
                          <a:latin typeface="Quicksand" panose="020B0604020202020204" charset="0"/>
                        </a:rPr>
                        <a:t>Highly decorated with statues, paintings, stained glass, candles, chalices and gold plates. There should be a crucifix (cross with Jesus on).</a:t>
                      </a:r>
                    </a:p>
                    <a:p>
                      <a:pPr marL="342900" lvl="0" indent="-342900">
                        <a:buFont typeface="Symbol" panose="05050102010706020507" pitchFamily="18" charset="2"/>
                        <a:buChar char=""/>
                      </a:pPr>
                      <a:r>
                        <a:rPr lang="en-GB" sz="1600" dirty="0">
                          <a:solidFill>
                            <a:schemeClr val="bg2"/>
                          </a:solidFill>
                          <a:effectLst/>
                          <a:latin typeface="Quicksand" panose="020B0604020202020204" charset="0"/>
                        </a:rPr>
                        <a:t>Priests should wear colourful, decorated robes called vestments.</a:t>
                      </a:r>
                      <a:endParaRPr lang="en-GB" sz="1600" dirty="0">
                        <a:solidFill>
                          <a:schemeClr val="bg2"/>
                        </a:solidFill>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61889284"/>
                  </a:ext>
                </a:extLst>
              </a:tr>
              <a:tr h="457456">
                <a:tc>
                  <a:txBody>
                    <a:bodyPr/>
                    <a:lstStyle/>
                    <a:p>
                      <a:pPr algn="ctr"/>
                      <a:r>
                        <a:rPr lang="en-GB" sz="1600" b="1" dirty="0">
                          <a:solidFill>
                            <a:schemeClr val="tx1"/>
                          </a:solidFill>
                          <a:effectLst/>
                          <a:latin typeface="Quicksand" panose="020B0604020202020204" charset="0"/>
                        </a:rPr>
                        <a:t> Communion</a:t>
                      </a:r>
                      <a:endParaRPr lang="en-GB" sz="1600" b="1" dirty="0">
                        <a:solidFill>
                          <a:schemeClr val="tx1"/>
                        </a:solidFill>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buFont typeface="Symbol" panose="05050102010706020507" pitchFamily="18" charset="2"/>
                        <a:buChar char=""/>
                      </a:pPr>
                      <a:r>
                        <a:rPr lang="en-GB" sz="1600" dirty="0">
                          <a:solidFill>
                            <a:schemeClr val="bg2"/>
                          </a:solidFill>
                          <a:effectLst/>
                          <a:latin typeface="Quicksand" panose="020B0604020202020204" charset="0"/>
                        </a:rPr>
                        <a:t>Transubstantiation – the belief that during Communion the bread and wine physically transform into the body and blood of Christ. </a:t>
                      </a:r>
                      <a:endParaRPr lang="en-GB" sz="1600" dirty="0">
                        <a:solidFill>
                          <a:schemeClr val="bg2"/>
                        </a:solidFill>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68955969"/>
                  </a:ext>
                </a:extLst>
              </a:tr>
              <a:tr h="228728">
                <a:tc>
                  <a:txBody>
                    <a:bodyPr/>
                    <a:lstStyle/>
                    <a:p>
                      <a:pPr algn="ctr"/>
                      <a:r>
                        <a:rPr lang="en-GB" sz="1600" b="1" dirty="0">
                          <a:solidFill>
                            <a:schemeClr val="tx1"/>
                          </a:solidFill>
                          <a:effectLst/>
                          <a:latin typeface="Quicksand" panose="020B0604020202020204" charset="0"/>
                        </a:rPr>
                        <a:t> Priests</a:t>
                      </a:r>
                      <a:endParaRPr lang="en-GB" sz="1600" b="1" dirty="0">
                        <a:solidFill>
                          <a:schemeClr val="tx1"/>
                        </a:solidFill>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buFont typeface="Symbol" panose="05050102010706020507" pitchFamily="18" charset="2"/>
                        <a:buChar char=""/>
                      </a:pPr>
                      <a:r>
                        <a:rPr lang="en-GB" sz="1600" dirty="0">
                          <a:solidFill>
                            <a:schemeClr val="bg2"/>
                          </a:solidFill>
                          <a:effectLst/>
                          <a:latin typeface="Quicksand" panose="020B0604020202020204" charset="0"/>
                        </a:rPr>
                        <a:t>Priests could not get married.</a:t>
                      </a:r>
                      <a:endParaRPr lang="en-GB" sz="1600" dirty="0">
                        <a:solidFill>
                          <a:schemeClr val="bg2"/>
                        </a:solidFill>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0016456"/>
                  </a:ext>
                </a:extLst>
              </a:tr>
            </a:tbl>
          </a:graphicData>
        </a:graphic>
      </p:graphicFrame>
    </p:spTree>
    <p:extLst>
      <p:ext uri="{BB962C8B-B14F-4D97-AF65-F5344CB8AC3E}">
        <p14:creationId xmlns:p14="http://schemas.microsoft.com/office/powerpoint/2010/main" val="3083276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4D479-BD95-4AD0-90C7-224EB9FA2515}"/>
              </a:ext>
            </a:extLst>
          </p:cNvPr>
          <p:cNvSpPr>
            <a:spLocks noGrp="1"/>
          </p:cNvSpPr>
          <p:nvPr>
            <p:ph type="title"/>
          </p:nvPr>
        </p:nvSpPr>
        <p:spPr>
          <a:xfrm>
            <a:off x="311700" y="357225"/>
            <a:ext cx="8462430" cy="1007700"/>
          </a:xfrm>
        </p:spPr>
        <p:txBody>
          <a:bodyPr/>
          <a:lstStyle/>
          <a:p>
            <a:pPr marL="0" marR="0" lvl="0" indent="0" defTabSz="914400" rtl="0" eaLnBrk="0" fontAlgn="base" latinLnBrk="0" hangingPunct="0">
              <a:lnSpc>
                <a:spcPct val="100000"/>
              </a:lnSpc>
              <a:spcBef>
                <a:spcPct val="0"/>
              </a:spcBef>
              <a:spcAft>
                <a:spcPct val="0"/>
              </a:spcAft>
              <a:tabLst/>
            </a:pPr>
            <a:r>
              <a:rPr kumimoji="0" lang="en-GB" altLang="en-US" sz="3000" b="1" i="0" strike="noStrike" cap="none" normalizeH="0" baseline="0" dirty="0">
                <a:ln>
                  <a:noFill/>
                </a:ln>
                <a:solidFill>
                  <a:schemeClr val="bg2"/>
                </a:solidFill>
                <a:effectLst/>
                <a:latin typeface="Quicksand" panose="020B0604020202020204" charset="0"/>
                <a:ea typeface="Calibri" panose="020F0502020204030204" pitchFamily="34" charset="0"/>
                <a:cs typeface="Times New Roman" panose="02020603050405020304" pitchFamily="18" charset="0"/>
              </a:rPr>
              <a:t>Activity 2: </a:t>
            </a:r>
            <a:r>
              <a:rPr lang="en-US" sz="3000" b="1" dirty="0">
                <a:effectLst/>
                <a:latin typeface="Quicksand" panose="020B0604020202020204" charset="0"/>
                <a:ea typeface="Calibri" panose="020F0502020204030204" pitchFamily="34" charset="0"/>
                <a:cs typeface="Times New Roman" panose="02020603050405020304" pitchFamily="18" charset="0"/>
              </a:rPr>
              <a:t>What was the Big Idea of the 1500s that challenged the Church further?</a:t>
            </a:r>
            <a:endParaRPr lang="en-GB" sz="3000" dirty="0">
              <a:solidFill>
                <a:schemeClr val="bg2"/>
              </a:solidFill>
              <a:latin typeface="Quicksand" panose="020B0604020202020204" charset="0"/>
            </a:endParaRPr>
          </a:p>
        </p:txBody>
      </p:sp>
      <p:sp>
        <p:nvSpPr>
          <p:cNvPr id="3" name="Text Placeholder 2">
            <a:extLst>
              <a:ext uri="{FF2B5EF4-FFF2-40B4-BE49-F238E27FC236}">
                <a16:creationId xmlns:a16="http://schemas.microsoft.com/office/drawing/2014/main" id="{AFE6A36D-3540-49D4-AEAD-73C86DEBCB17}"/>
              </a:ext>
            </a:extLst>
          </p:cNvPr>
          <p:cNvSpPr>
            <a:spLocks noGrp="1"/>
          </p:cNvSpPr>
          <p:nvPr>
            <p:ph type="body" idx="1"/>
          </p:nvPr>
        </p:nvSpPr>
        <p:spPr>
          <a:xfrm>
            <a:off x="311698" y="1364925"/>
            <a:ext cx="8616543" cy="4768456"/>
          </a:xfrm>
        </p:spPr>
        <p:txBody>
          <a:bodyPr/>
          <a:lstStyle/>
          <a:p>
            <a:pPr marL="152400" indent="0">
              <a:buNone/>
            </a:pPr>
            <a:r>
              <a:rPr lang="en-GB" sz="2000" dirty="0">
                <a:effectLst/>
                <a:latin typeface="Quicksand" panose="020B0604020202020204" charset="0"/>
                <a:ea typeface="Calibri" panose="020F0502020204030204" pitchFamily="34" charset="0"/>
                <a:cs typeface="Times New Roman" panose="02020603050405020304" pitchFamily="18" charset="0"/>
              </a:rPr>
              <a:t>The new Church that Luther established became known as the Protestant Church. </a:t>
            </a:r>
            <a:r>
              <a:rPr lang="en-GB" sz="2000" b="1" dirty="0">
                <a:effectLst/>
                <a:latin typeface="Quicksand" panose="020B0604020202020204" charset="0"/>
                <a:ea typeface="Calibri" panose="020F0502020204030204" pitchFamily="34" charset="0"/>
                <a:cs typeface="Times New Roman" panose="02020603050405020304" pitchFamily="18" charset="0"/>
              </a:rPr>
              <a:t>Complete the table to show how their beliefs and practices would have differed:</a:t>
            </a:r>
            <a:endParaRPr lang="en-GB" sz="2000" dirty="0">
              <a:effectLst/>
              <a:latin typeface="Quicksand" panose="020B0604020202020204" charset="0"/>
              <a:ea typeface="Calibri" panose="020F0502020204030204" pitchFamily="34" charset="0"/>
              <a:cs typeface="Times New Roman" panose="02020603050405020304" pitchFamily="18" charset="0"/>
            </a:endParaRPr>
          </a:p>
        </p:txBody>
      </p:sp>
      <p:sp>
        <p:nvSpPr>
          <p:cNvPr id="19" name="Rectangle 19">
            <a:extLst>
              <a:ext uri="{FF2B5EF4-FFF2-40B4-BE49-F238E27FC236}">
                <a16:creationId xmlns:a16="http://schemas.microsoft.com/office/drawing/2014/main" id="{5425EB8B-99D2-446C-8D12-76558155AD95}"/>
              </a:ext>
            </a:extLst>
          </p:cNvPr>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4" name="Table 3">
            <a:extLst>
              <a:ext uri="{FF2B5EF4-FFF2-40B4-BE49-F238E27FC236}">
                <a16:creationId xmlns:a16="http://schemas.microsoft.com/office/drawing/2014/main" id="{EA5727AF-6163-4B01-89C5-8AAB73CDBB92}"/>
              </a:ext>
            </a:extLst>
          </p:cNvPr>
          <p:cNvGraphicFramePr>
            <a:graphicFrameLocks noGrp="1"/>
          </p:cNvGraphicFramePr>
          <p:nvPr>
            <p:extLst>
              <p:ext uri="{D42A27DB-BD31-4B8C-83A1-F6EECF244321}">
                <p14:modId xmlns:p14="http://schemas.microsoft.com/office/powerpoint/2010/main" val="187517307"/>
              </p:ext>
            </p:extLst>
          </p:nvPr>
        </p:nvGraphicFramePr>
        <p:xfrm>
          <a:off x="154994" y="2664746"/>
          <a:ext cx="8775841" cy="4040854"/>
        </p:xfrm>
        <a:graphic>
          <a:graphicData uri="http://schemas.openxmlformats.org/drawingml/2006/table">
            <a:tbl>
              <a:tblPr firstRow="1" firstCol="1" bandRow="1">
                <a:tableStyleId>{5C22544A-7EE6-4342-B048-85BDC9FD1C3A}</a:tableStyleId>
              </a:tblPr>
              <a:tblGrid>
                <a:gridCol w="1527799">
                  <a:extLst>
                    <a:ext uri="{9D8B030D-6E8A-4147-A177-3AD203B41FA5}">
                      <a16:colId xmlns:a16="http://schemas.microsoft.com/office/drawing/2014/main" val="1068807135"/>
                    </a:ext>
                  </a:extLst>
                </a:gridCol>
                <a:gridCol w="2973994">
                  <a:extLst>
                    <a:ext uri="{9D8B030D-6E8A-4147-A177-3AD203B41FA5}">
                      <a16:colId xmlns:a16="http://schemas.microsoft.com/office/drawing/2014/main" val="904742080"/>
                    </a:ext>
                  </a:extLst>
                </a:gridCol>
                <a:gridCol w="4274048">
                  <a:extLst>
                    <a:ext uri="{9D8B030D-6E8A-4147-A177-3AD203B41FA5}">
                      <a16:colId xmlns:a16="http://schemas.microsoft.com/office/drawing/2014/main" val="890299849"/>
                    </a:ext>
                  </a:extLst>
                </a:gridCol>
              </a:tblGrid>
              <a:tr h="300849">
                <a:tc>
                  <a:txBody>
                    <a:bodyPr/>
                    <a:lstStyle/>
                    <a:p>
                      <a:r>
                        <a:rPr lang="en-GB" sz="1600">
                          <a:effectLst/>
                          <a:latin typeface="Quicksand" panose="020B0604020202020204" charset="0"/>
                        </a:rPr>
                        <a:t> </a:t>
                      </a:r>
                      <a:endParaRPr lang="en-GB" sz="1400">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a:effectLst/>
                          <a:latin typeface="Quicksand" panose="020B0604020202020204" charset="0"/>
                        </a:rPr>
                        <a:t>Catholic</a:t>
                      </a:r>
                      <a:endParaRPr lang="en-GB" sz="1400">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a:effectLst/>
                          <a:latin typeface="Quicksand" panose="020B0604020202020204" charset="0"/>
                        </a:rPr>
                        <a:t>Protestant</a:t>
                      </a:r>
                      <a:endParaRPr lang="en-GB" sz="1400">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173347"/>
                  </a:ext>
                </a:extLst>
              </a:tr>
              <a:tr h="1203393">
                <a:tc>
                  <a:txBody>
                    <a:bodyPr/>
                    <a:lstStyle/>
                    <a:p>
                      <a:r>
                        <a:rPr lang="en-GB" sz="1600">
                          <a:effectLst/>
                          <a:latin typeface="Quicksand" panose="020B0604020202020204" charset="0"/>
                        </a:rPr>
                        <a:t>Leadership and Structure</a:t>
                      </a:r>
                      <a:endParaRPr lang="en-GB" sz="1400">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buFont typeface="Symbol" panose="05050102010706020507" pitchFamily="18" charset="2"/>
                        <a:buChar char=""/>
                      </a:pPr>
                      <a:r>
                        <a:rPr lang="en-GB" sz="1600" dirty="0">
                          <a:solidFill>
                            <a:schemeClr val="bg2"/>
                          </a:solidFill>
                          <a:effectLst/>
                          <a:latin typeface="Quicksand" panose="020B0604020202020204" charset="0"/>
                        </a:rPr>
                        <a:t>The Pope is Head of the Church. </a:t>
                      </a:r>
                    </a:p>
                    <a:p>
                      <a:pPr marL="342900" lvl="0" indent="-342900">
                        <a:buFont typeface="Symbol" panose="05050102010706020507" pitchFamily="18" charset="2"/>
                        <a:buChar char=""/>
                      </a:pPr>
                      <a:r>
                        <a:rPr lang="en-GB" sz="1600" dirty="0">
                          <a:solidFill>
                            <a:schemeClr val="bg2"/>
                          </a:solidFill>
                          <a:effectLst/>
                          <a:latin typeface="Quicksand" panose="020B0604020202020204" charset="0"/>
                        </a:rPr>
                        <a:t>There is a clear hierarchy of clergy.</a:t>
                      </a:r>
                      <a:endParaRPr lang="en-GB" sz="1600" dirty="0">
                        <a:solidFill>
                          <a:schemeClr val="bg2"/>
                        </a:solidFill>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buFont typeface="Symbol" panose="05050102010706020507" pitchFamily="18" charset="2"/>
                        <a:buChar char=""/>
                      </a:pPr>
                      <a:r>
                        <a:rPr lang="en-GB" sz="1600" dirty="0">
                          <a:solidFill>
                            <a:schemeClr val="bg2"/>
                          </a:solidFill>
                          <a:effectLst/>
                          <a:latin typeface="Quicksand" panose="020B0604020202020204" charset="0"/>
                        </a:rPr>
                        <a:t>The </a:t>
                      </a:r>
                      <a:r>
                        <a:rPr lang="en-GB" sz="1600" b="1" dirty="0">
                          <a:solidFill>
                            <a:schemeClr val="tx1"/>
                          </a:solidFill>
                          <a:effectLst/>
                          <a:latin typeface="Quicksand" panose="020B0604020202020204" charset="0"/>
                        </a:rPr>
                        <a:t>monarch</a:t>
                      </a:r>
                      <a:r>
                        <a:rPr lang="en-GB" sz="1600" dirty="0">
                          <a:solidFill>
                            <a:schemeClr val="bg2"/>
                          </a:solidFill>
                          <a:effectLst/>
                          <a:latin typeface="Quicksand" panose="020B0604020202020204" charset="0"/>
                        </a:rPr>
                        <a:t> should be Head of their own Church.</a:t>
                      </a:r>
                      <a:endParaRPr lang="en-GB" sz="1600" dirty="0">
                        <a:solidFill>
                          <a:schemeClr val="bg2"/>
                        </a:solidFill>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0004163"/>
                  </a:ext>
                </a:extLst>
              </a:tr>
              <a:tr h="601697">
                <a:tc>
                  <a:txBody>
                    <a:bodyPr/>
                    <a:lstStyle/>
                    <a:p>
                      <a:r>
                        <a:rPr lang="en-GB" sz="1600">
                          <a:effectLst/>
                          <a:latin typeface="Quicksand" panose="020B0604020202020204" charset="0"/>
                        </a:rPr>
                        <a:t>Language </a:t>
                      </a:r>
                      <a:endParaRPr lang="en-GB" sz="1400">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buFont typeface="Symbol" panose="05050102010706020507" pitchFamily="18" charset="2"/>
                        <a:buChar char=""/>
                      </a:pPr>
                      <a:r>
                        <a:rPr lang="en-GB" sz="1600">
                          <a:solidFill>
                            <a:schemeClr val="bg2"/>
                          </a:solidFill>
                          <a:effectLst/>
                          <a:latin typeface="Quicksand" panose="020B0604020202020204" charset="0"/>
                        </a:rPr>
                        <a:t>Latin.</a:t>
                      </a:r>
                      <a:endParaRPr lang="en-GB" sz="1600">
                        <a:solidFill>
                          <a:schemeClr val="bg2"/>
                        </a:solidFill>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buFont typeface="Symbol" panose="05050102010706020507" pitchFamily="18" charset="2"/>
                        <a:buChar char=""/>
                      </a:pPr>
                      <a:r>
                        <a:rPr lang="en-GB" sz="1600" b="1" dirty="0">
                          <a:solidFill>
                            <a:schemeClr val="tx1"/>
                          </a:solidFill>
                          <a:effectLst/>
                          <a:latin typeface="Quicksand" panose="020B0604020202020204" charset="0"/>
                        </a:rPr>
                        <a:t>Vernacular</a:t>
                      </a:r>
                      <a:r>
                        <a:rPr lang="en-GB" sz="1600" dirty="0">
                          <a:solidFill>
                            <a:schemeClr val="bg2"/>
                          </a:solidFill>
                          <a:effectLst/>
                          <a:latin typeface="Quicksand" panose="020B0604020202020204" charset="0"/>
                        </a:rPr>
                        <a:t> (local language)</a:t>
                      </a:r>
                      <a:endParaRPr lang="en-GB" sz="1600" dirty="0">
                        <a:solidFill>
                          <a:schemeClr val="bg2"/>
                        </a:solidFill>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79536980"/>
                  </a:ext>
                </a:extLst>
              </a:tr>
              <a:tr h="902546">
                <a:tc>
                  <a:txBody>
                    <a:bodyPr/>
                    <a:lstStyle/>
                    <a:p>
                      <a:r>
                        <a:rPr lang="en-GB" sz="1600">
                          <a:effectLst/>
                          <a:latin typeface="Quicksand" panose="020B0604020202020204" charset="0"/>
                        </a:rPr>
                        <a:t>Decoration</a:t>
                      </a:r>
                      <a:endParaRPr lang="en-GB" sz="1400">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buFont typeface="Symbol" panose="05050102010706020507" pitchFamily="18" charset="2"/>
                        <a:buChar char=""/>
                      </a:pPr>
                      <a:r>
                        <a:rPr lang="en-GB" sz="1600" dirty="0">
                          <a:solidFill>
                            <a:schemeClr val="bg2"/>
                          </a:solidFill>
                          <a:effectLst/>
                          <a:latin typeface="Quicksand" panose="020B0604020202020204" charset="0"/>
                        </a:rPr>
                        <a:t>Highly decorated.</a:t>
                      </a:r>
                    </a:p>
                    <a:p>
                      <a:pPr marL="342900" lvl="0" indent="-342900">
                        <a:buFont typeface="Symbol" panose="05050102010706020507" pitchFamily="18" charset="2"/>
                        <a:buChar char=""/>
                      </a:pPr>
                      <a:r>
                        <a:rPr lang="en-GB" sz="1600" dirty="0">
                          <a:solidFill>
                            <a:schemeClr val="bg2"/>
                          </a:solidFill>
                          <a:effectLst/>
                          <a:latin typeface="Quicksand" panose="020B0604020202020204" charset="0"/>
                        </a:rPr>
                        <a:t>Priests should wear colourful vestments.</a:t>
                      </a:r>
                      <a:endParaRPr lang="en-GB" sz="1600" dirty="0">
                        <a:solidFill>
                          <a:schemeClr val="bg2"/>
                        </a:solidFill>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buFont typeface="Symbol" panose="05050102010706020507" pitchFamily="18" charset="2"/>
                        <a:buChar char=""/>
                      </a:pPr>
                      <a:r>
                        <a:rPr lang="en-GB" sz="1600" dirty="0">
                          <a:solidFill>
                            <a:schemeClr val="bg2"/>
                          </a:solidFill>
                          <a:effectLst/>
                          <a:latin typeface="Quicksand" panose="020B0604020202020204" charset="0"/>
                        </a:rPr>
                        <a:t>Churches should be </a:t>
                      </a:r>
                      <a:r>
                        <a:rPr lang="en-GB" sz="1600" b="1" dirty="0">
                          <a:solidFill>
                            <a:schemeClr val="tx1"/>
                          </a:solidFill>
                          <a:effectLst/>
                          <a:latin typeface="Quicksand" panose="020B0604020202020204" charset="0"/>
                        </a:rPr>
                        <a:t>plain</a:t>
                      </a:r>
                      <a:r>
                        <a:rPr lang="en-GB" sz="1600" dirty="0">
                          <a:solidFill>
                            <a:schemeClr val="bg2"/>
                          </a:solidFill>
                          <a:effectLst/>
                          <a:latin typeface="Quicksand" panose="020B0604020202020204" charset="0"/>
                        </a:rPr>
                        <a:t>.</a:t>
                      </a:r>
                    </a:p>
                    <a:p>
                      <a:pPr marL="342900" lvl="0" indent="-342900">
                        <a:buFont typeface="Symbol" panose="05050102010706020507" pitchFamily="18" charset="2"/>
                        <a:buChar char=""/>
                      </a:pPr>
                      <a:r>
                        <a:rPr lang="en-GB" sz="1600" dirty="0">
                          <a:solidFill>
                            <a:schemeClr val="bg2"/>
                          </a:solidFill>
                          <a:effectLst/>
                          <a:latin typeface="Quicksand" panose="020B0604020202020204" charset="0"/>
                        </a:rPr>
                        <a:t>Priests should wear </a:t>
                      </a:r>
                      <a:r>
                        <a:rPr lang="en-GB" sz="1600" b="1" dirty="0">
                          <a:solidFill>
                            <a:schemeClr val="tx1"/>
                          </a:solidFill>
                          <a:effectLst/>
                          <a:latin typeface="Quicksand" panose="020B0604020202020204" charset="0"/>
                        </a:rPr>
                        <a:t>simple robes</a:t>
                      </a:r>
                      <a:r>
                        <a:rPr lang="en-GB" sz="1600" dirty="0">
                          <a:solidFill>
                            <a:schemeClr val="bg2"/>
                          </a:solidFill>
                          <a:effectLst/>
                          <a:latin typeface="Quicksand" panose="020B0604020202020204" charset="0"/>
                        </a:rPr>
                        <a:t>.</a:t>
                      </a:r>
                      <a:endParaRPr lang="en-GB" sz="1600" dirty="0">
                        <a:solidFill>
                          <a:schemeClr val="bg2"/>
                        </a:solidFill>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5686445"/>
                  </a:ext>
                </a:extLst>
              </a:tr>
              <a:tr h="601697">
                <a:tc>
                  <a:txBody>
                    <a:bodyPr/>
                    <a:lstStyle/>
                    <a:p>
                      <a:r>
                        <a:rPr lang="en-GB" sz="1600">
                          <a:effectLst/>
                          <a:latin typeface="Quicksand" panose="020B0604020202020204" charset="0"/>
                        </a:rPr>
                        <a:t>Communion</a:t>
                      </a:r>
                      <a:endParaRPr lang="en-GB" sz="1400">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buFont typeface="Symbol" panose="05050102010706020507" pitchFamily="18" charset="2"/>
                        <a:buChar char=""/>
                      </a:pPr>
                      <a:r>
                        <a:rPr lang="en-GB" sz="1600">
                          <a:solidFill>
                            <a:schemeClr val="bg2"/>
                          </a:solidFill>
                          <a:effectLst/>
                          <a:latin typeface="Quicksand" panose="020B0604020202020204" charset="0"/>
                        </a:rPr>
                        <a:t>Transubstantiation.</a:t>
                      </a:r>
                      <a:endParaRPr lang="en-GB" sz="1600">
                        <a:solidFill>
                          <a:schemeClr val="bg2"/>
                        </a:solidFill>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buFont typeface="Symbol" panose="05050102010706020507" pitchFamily="18" charset="2"/>
                        <a:buChar char=""/>
                      </a:pPr>
                      <a:r>
                        <a:rPr lang="en-GB" sz="1600" dirty="0">
                          <a:solidFill>
                            <a:schemeClr val="bg2"/>
                          </a:solidFill>
                          <a:effectLst/>
                          <a:latin typeface="Quicksand" panose="020B0604020202020204" charset="0"/>
                        </a:rPr>
                        <a:t>Consubstantiation: </a:t>
                      </a:r>
                      <a:r>
                        <a:rPr lang="en-US" sz="1600" b="0" i="0" u="none" strike="noStrike" cap="none" dirty="0">
                          <a:solidFill>
                            <a:schemeClr val="bg2"/>
                          </a:solidFill>
                          <a:effectLst/>
                          <a:latin typeface="Quicksand" panose="020B0604020202020204" charset="0"/>
                          <a:ea typeface="+mn-ea"/>
                          <a:cs typeface="+mn-cs"/>
                          <a:sym typeface="Arial"/>
                        </a:rPr>
                        <a:t>the bread and the wine only spiritually represented the body and blood.</a:t>
                      </a:r>
                      <a:endParaRPr lang="en-GB" sz="1600" dirty="0">
                        <a:solidFill>
                          <a:schemeClr val="bg2"/>
                        </a:solidFill>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59919"/>
                  </a:ext>
                </a:extLst>
              </a:tr>
              <a:tr h="300849">
                <a:tc>
                  <a:txBody>
                    <a:bodyPr/>
                    <a:lstStyle/>
                    <a:p>
                      <a:r>
                        <a:rPr lang="en-GB" sz="1600">
                          <a:effectLst/>
                          <a:latin typeface="Quicksand" panose="020B0604020202020204" charset="0"/>
                        </a:rPr>
                        <a:t>Priests</a:t>
                      </a:r>
                      <a:endParaRPr lang="en-GB" sz="1400">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buFont typeface="Symbol" panose="05050102010706020507" pitchFamily="18" charset="2"/>
                        <a:buChar char=""/>
                      </a:pPr>
                      <a:r>
                        <a:rPr lang="en-GB" sz="1600">
                          <a:solidFill>
                            <a:schemeClr val="bg2"/>
                          </a:solidFill>
                          <a:effectLst/>
                          <a:latin typeface="Quicksand" panose="020B0604020202020204" charset="0"/>
                        </a:rPr>
                        <a:t>Could not marry.</a:t>
                      </a:r>
                      <a:endParaRPr lang="en-GB" sz="1600">
                        <a:solidFill>
                          <a:schemeClr val="bg2"/>
                        </a:solidFill>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buFont typeface="Symbol" panose="05050102010706020507" pitchFamily="18" charset="2"/>
                        <a:buChar char=""/>
                      </a:pPr>
                      <a:r>
                        <a:rPr lang="en-GB" sz="1600" dirty="0">
                          <a:solidFill>
                            <a:schemeClr val="bg2"/>
                          </a:solidFill>
                          <a:effectLst/>
                          <a:latin typeface="Quicksand" panose="020B0604020202020204" charset="0"/>
                        </a:rPr>
                        <a:t> </a:t>
                      </a:r>
                      <a:r>
                        <a:rPr lang="en-GB" sz="1600" b="1" dirty="0">
                          <a:solidFill>
                            <a:schemeClr val="tx1"/>
                          </a:solidFill>
                          <a:effectLst/>
                          <a:latin typeface="Quicksand" panose="020B0604020202020204" charset="0"/>
                        </a:rPr>
                        <a:t>Could marry.</a:t>
                      </a:r>
                      <a:endParaRPr lang="en-GB" sz="1600" b="1" dirty="0">
                        <a:solidFill>
                          <a:schemeClr val="tx1"/>
                        </a:solidFill>
                        <a:effectLst/>
                        <a:latin typeface="Quicksand" panose="020B060402020202020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21444572"/>
                  </a:ext>
                </a:extLst>
              </a:tr>
            </a:tbl>
          </a:graphicData>
        </a:graphic>
      </p:graphicFrame>
    </p:spTree>
    <p:extLst>
      <p:ext uri="{BB962C8B-B14F-4D97-AF65-F5344CB8AC3E}">
        <p14:creationId xmlns:p14="http://schemas.microsoft.com/office/powerpoint/2010/main" val="1788826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21C60-9243-4107-94B5-1E389725FF08}"/>
              </a:ext>
            </a:extLst>
          </p:cNvPr>
          <p:cNvSpPr>
            <a:spLocks noGrp="1"/>
          </p:cNvSpPr>
          <p:nvPr>
            <p:ph type="title"/>
          </p:nvPr>
        </p:nvSpPr>
        <p:spPr>
          <a:xfrm>
            <a:off x="311700" y="357225"/>
            <a:ext cx="8318592" cy="1007700"/>
          </a:xfrm>
        </p:spPr>
        <p:txBody>
          <a:bodyPr/>
          <a:lstStyle/>
          <a:p>
            <a:r>
              <a:rPr kumimoji="0" lang="en-GB" altLang="en-US" sz="3000" b="1" i="0" strike="noStrike" cap="none" normalizeH="0" baseline="0" dirty="0">
                <a:ln>
                  <a:noFill/>
                </a:ln>
                <a:solidFill>
                  <a:schemeClr val="bg2"/>
                </a:solidFill>
                <a:effectLst/>
                <a:latin typeface="Quicksand" panose="020B0604020202020204" charset="0"/>
                <a:ea typeface="Calibri" panose="020F0502020204030204" pitchFamily="34" charset="0"/>
                <a:cs typeface="Times New Roman" panose="02020603050405020304" pitchFamily="18" charset="0"/>
              </a:rPr>
              <a:t>Activity 3: </a:t>
            </a:r>
            <a:r>
              <a:rPr lang="en-US" sz="3000" b="1" dirty="0">
                <a:effectLst/>
                <a:latin typeface="Quicksand" panose="020B0604020202020204" charset="0"/>
                <a:ea typeface="Calibri" panose="020F0502020204030204" pitchFamily="34" charset="0"/>
                <a:cs typeface="Times New Roman" panose="02020603050405020304" pitchFamily="18" charset="0"/>
              </a:rPr>
              <a:t>Why were these ideas accepted in England?</a:t>
            </a:r>
            <a:endParaRPr lang="en-GB" sz="3000" dirty="0">
              <a:latin typeface="Quicksand" panose="020B0604020202020204" charset="0"/>
            </a:endParaRPr>
          </a:p>
        </p:txBody>
      </p:sp>
      <p:sp>
        <p:nvSpPr>
          <p:cNvPr id="3" name="Text Placeholder 2">
            <a:extLst>
              <a:ext uri="{FF2B5EF4-FFF2-40B4-BE49-F238E27FC236}">
                <a16:creationId xmlns:a16="http://schemas.microsoft.com/office/drawing/2014/main" id="{141265B1-79A3-476C-8531-1A2F428293AD}"/>
              </a:ext>
            </a:extLst>
          </p:cNvPr>
          <p:cNvSpPr>
            <a:spLocks noGrp="1"/>
          </p:cNvSpPr>
          <p:nvPr>
            <p:ph type="body" idx="1"/>
          </p:nvPr>
        </p:nvSpPr>
        <p:spPr>
          <a:xfrm>
            <a:off x="195209" y="1477940"/>
            <a:ext cx="8794679" cy="5231085"/>
          </a:xfrm>
          <a:solidFill>
            <a:srgbClr val="D0E0E3"/>
          </a:solidFill>
        </p:spPr>
        <p:txBody>
          <a:bodyPr/>
          <a:lstStyle/>
          <a:p>
            <a:pPr marL="342900" lvl="0" indent="-342900">
              <a:lnSpc>
                <a:spcPct val="115000"/>
              </a:lnSpc>
              <a:buFont typeface="+mj-lt"/>
              <a:buAutoNum type="arabicParenR"/>
            </a:pPr>
            <a:r>
              <a:rPr lang="en-GB" sz="1600" dirty="0">
                <a:effectLst/>
                <a:latin typeface="Quicksand" panose="020B0604020202020204" charset="0"/>
                <a:ea typeface="Calibri" panose="020F0502020204030204" pitchFamily="34" charset="0"/>
                <a:cs typeface="Calibri" panose="020F0502020204030204" pitchFamily="34" charset="0"/>
              </a:rPr>
              <a:t>Who was king of England from 1509? Clue: He famously had 6 wives!</a:t>
            </a:r>
            <a:endParaRPr lang="en-GB" sz="1400" dirty="0">
              <a:effectLst/>
              <a:latin typeface="Quicksand" panose="020B060402020202020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GB" sz="1600" dirty="0">
                <a:effectLst/>
                <a:latin typeface="Quicksand" panose="020B0604020202020204" charset="0"/>
                <a:ea typeface="Calibri" panose="020F0502020204030204" pitchFamily="34" charset="0"/>
                <a:cs typeface="Calibri" panose="020F0502020204030204" pitchFamily="34" charset="0"/>
              </a:rPr>
              <a:t> _________________ _______</a:t>
            </a:r>
            <a:endParaRPr lang="en-GB" sz="1400" dirty="0">
              <a:effectLst/>
              <a:latin typeface="Quicksand" panose="020B060402020202020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arenR"/>
            </a:pPr>
            <a:r>
              <a:rPr lang="en-GB" sz="1600" dirty="0">
                <a:effectLst/>
                <a:latin typeface="Quicksand" panose="020B0604020202020204" charset="0"/>
                <a:ea typeface="Calibri" panose="020F0502020204030204" pitchFamily="34" charset="0"/>
                <a:cs typeface="Calibri" panose="020F0502020204030204" pitchFamily="34" charset="0"/>
              </a:rPr>
              <a:t>By 1527, he wanted to divorce his first wife. Who was she? Clue: She was Spanish!</a:t>
            </a:r>
            <a:endParaRPr lang="en-GB" sz="1400" dirty="0">
              <a:effectLst/>
              <a:latin typeface="Quicksand" panose="020B060402020202020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GB" sz="1600" dirty="0">
                <a:effectLst/>
                <a:latin typeface="Quicksand" panose="020B0604020202020204" charset="0"/>
                <a:ea typeface="Calibri" panose="020F0502020204030204" pitchFamily="34" charset="0"/>
                <a:cs typeface="Calibri" panose="020F0502020204030204" pitchFamily="34" charset="0"/>
              </a:rPr>
              <a:t> ______________________ of _________________</a:t>
            </a:r>
            <a:endParaRPr lang="en-GB" sz="1400" dirty="0">
              <a:effectLst/>
              <a:latin typeface="Quicksand" panose="020B060402020202020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arenR"/>
            </a:pPr>
            <a:r>
              <a:rPr lang="en-GB" sz="1600" dirty="0">
                <a:effectLst/>
                <a:latin typeface="Quicksand" panose="020B0604020202020204" charset="0"/>
                <a:ea typeface="Calibri" panose="020F0502020204030204" pitchFamily="34" charset="0"/>
                <a:cs typeface="Calibri" panose="020F0502020204030204" pitchFamily="34" charset="0"/>
              </a:rPr>
              <a:t>The Pope wouldn’t allow him to get a divorce, so he ‘broke with Rome’, and set up the…</a:t>
            </a:r>
            <a:endParaRPr lang="en-GB" sz="1400" dirty="0">
              <a:effectLst/>
              <a:latin typeface="Quicksand" panose="020B060402020202020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GB" sz="1600" dirty="0">
                <a:effectLst/>
                <a:latin typeface="Quicksand" panose="020B0604020202020204" charset="0"/>
                <a:ea typeface="Calibri" panose="020F0502020204030204" pitchFamily="34" charset="0"/>
                <a:cs typeface="Calibri" panose="020F0502020204030204" pitchFamily="34" charset="0"/>
              </a:rPr>
              <a:t>Church ___ __________________ with himself as the Head of the Church.</a:t>
            </a:r>
            <a:endParaRPr lang="en-GB" sz="1400" dirty="0">
              <a:effectLst/>
              <a:latin typeface="Quicksand" panose="020B060402020202020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arenR"/>
            </a:pPr>
            <a:r>
              <a:rPr lang="en-GB" sz="1600" dirty="0">
                <a:effectLst/>
                <a:latin typeface="Quicksand" panose="020B0604020202020204" charset="0"/>
                <a:ea typeface="Calibri" panose="020F0502020204030204" pitchFamily="34" charset="0"/>
                <a:cs typeface="Calibri" panose="020F0502020204030204" pitchFamily="34" charset="0"/>
              </a:rPr>
              <a:t>As well as the divorce, he also knew that he would get rich if he…</a:t>
            </a:r>
            <a:endParaRPr lang="en-GB" sz="1400" dirty="0">
              <a:effectLst/>
              <a:latin typeface="Quicksand" panose="020B060402020202020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GB" sz="1600" dirty="0">
                <a:effectLst/>
                <a:latin typeface="Quicksand" panose="020B0604020202020204" charset="0"/>
                <a:ea typeface="Calibri" panose="020F0502020204030204" pitchFamily="34" charset="0"/>
                <a:cs typeface="Calibri" panose="020F0502020204030204" pitchFamily="34" charset="0"/>
              </a:rPr>
              <a:t>Shut down the ______________________, which had lots of gold.</a:t>
            </a:r>
            <a:endParaRPr lang="en-GB" sz="1400" dirty="0">
              <a:effectLst/>
              <a:latin typeface="Quicksand" panose="020B060402020202020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arenR"/>
            </a:pPr>
            <a:r>
              <a:rPr lang="en-GB" sz="1600" dirty="0">
                <a:effectLst/>
                <a:latin typeface="Quicksand" panose="020B0604020202020204" charset="0"/>
                <a:ea typeface="Calibri" panose="020F0502020204030204" pitchFamily="34" charset="0"/>
                <a:cs typeface="Calibri" panose="020F0502020204030204" pitchFamily="34" charset="0"/>
              </a:rPr>
              <a:t>He also wanted to be head of his own Church as this would make him more…</a:t>
            </a:r>
            <a:endParaRPr lang="en-GB" sz="1400" dirty="0">
              <a:effectLst/>
              <a:latin typeface="Quicksand" panose="020B060402020202020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GB" sz="1600" dirty="0">
                <a:effectLst/>
                <a:latin typeface="Quicksand" panose="020B0604020202020204" charset="0"/>
                <a:ea typeface="Calibri" panose="020F0502020204030204" pitchFamily="34" charset="0"/>
                <a:cs typeface="Calibri" panose="020F0502020204030204" pitchFamily="34" charset="0"/>
              </a:rPr>
              <a:t> </a:t>
            </a:r>
            <a:endParaRPr lang="en-GB" sz="1400" dirty="0">
              <a:effectLst/>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1600" dirty="0">
                <a:effectLst/>
                <a:latin typeface="Quicksand" panose="020B0604020202020204" charset="0"/>
                <a:ea typeface="Calibri" panose="020F0502020204030204" pitchFamily="34" charset="0"/>
                <a:cs typeface="Calibri" panose="020F0502020204030204" pitchFamily="34" charset="0"/>
              </a:rPr>
              <a:t> </a:t>
            </a:r>
            <a:endParaRPr lang="en-GB" sz="1400" dirty="0">
              <a:effectLst/>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1600" b="1" i="1" dirty="0">
                <a:effectLst/>
                <a:latin typeface="Quicksand" panose="020B0604020202020204" charset="0"/>
                <a:ea typeface="Calibri" panose="020F0502020204030204" pitchFamily="34" charset="0"/>
                <a:cs typeface="Calibri" panose="020F0502020204030204" pitchFamily="34" charset="0"/>
              </a:rPr>
              <a:t>Challenge:</a:t>
            </a:r>
            <a:r>
              <a:rPr lang="en-GB" sz="1600" i="1" dirty="0">
                <a:effectLst/>
                <a:latin typeface="Quicksand" panose="020B0604020202020204" charset="0"/>
                <a:ea typeface="Calibri" panose="020F0502020204030204" pitchFamily="34" charset="0"/>
                <a:cs typeface="Calibri" panose="020F0502020204030204" pitchFamily="34" charset="0"/>
              </a:rPr>
              <a:t> Do you think he was really a Protestant or a Catholic, in terms of his main beliefs? Think about his upbringing?</a:t>
            </a:r>
            <a:endParaRPr lang="en-GB" sz="1400" dirty="0">
              <a:effectLst/>
              <a:latin typeface="Quicksand" panose="020B0604020202020204" charset="0"/>
              <a:ea typeface="Calibri" panose="020F0502020204030204" pitchFamily="34" charset="0"/>
              <a:cs typeface="Times New Roman" panose="02020603050405020304" pitchFamily="18" charset="0"/>
            </a:endParaRPr>
          </a:p>
          <a:p>
            <a:endParaRPr lang="en-GB" sz="1600" dirty="0">
              <a:latin typeface="Quicksand" panose="020B0604020202020204" charset="0"/>
            </a:endParaRPr>
          </a:p>
        </p:txBody>
      </p:sp>
    </p:spTree>
    <p:extLst>
      <p:ext uri="{BB962C8B-B14F-4D97-AF65-F5344CB8AC3E}">
        <p14:creationId xmlns:p14="http://schemas.microsoft.com/office/powerpoint/2010/main" val="1089151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21C60-9243-4107-94B5-1E389725FF08}"/>
              </a:ext>
            </a:extLst>
          </p:cNvPr>
          <p:cNvSpPr>
            <a:spLocks noGrp="1"/>
          </p:cNvSpPr>
          <p:nvPr>
            <p:ph type="title"/>
          </p:nvPr>
        </p:nvSpPr>
        <p:spPr>
          <a:xfrm>
            <a:off x="311700" y="357225"/>
            <a:ext cx="8318592" cy="783206"/>
          </a:xfrm>
        </p:spPr>
        <p:txBody>
          <a:bodyPr/>
          <a:lstStyle/>
          <a:p>
            <a:r>
              <a:rPr kumimoji="0" lang="en-GB" altLang="en-US" sz="3000" b="1" i="0" strike="noStrike" cap="none" normalizeH="0" baseline="0" dirty="0">
                <a:ln>
                  <a:noFill/>
                </a:ln>
                <a:solidFill>
                  <a:schemeClr val="bg2"/>
                </a:solidFill>
                <a:effectLst/>
                <a:latin typeface="Quicksand" panose="020B0604020202020204" charset="0"/>
                <a:ea typeface="Calibri" panose="020F0502020204030204" pitchFamily="34" charset="0"/>
                <a:cs typeface="Times New Roman" panose="02020603050405020304" pitchFamily="18" charset="0"/>
              </a:rPr>
              <a:t>Activity 3: </a:t>
            </a:r>
            <a:r>
              <a:rPr lang="en-US" sz="3000" b="1" dirty="0">
                <a:effectLst/>
                <a:latin typeface="Quicksand" panose="020B0604020202020204" charset="0"/>
                <a:ea typeface="Calibri" panose="020F0502020204030204" pitchFamily="34" charset="0"/>
                <a:cs typeface="Times New Roman" panose="02020603050405020304" pitchFamily="18" charset="0"/>
              </a:rPr>
              <a:t>Answers!</a:t>
            </a:r>
            <a:endParaRPr lang="en-GB" sz="3000" dirty="0">
              <a:latin typeface="Quicksand" panose="020B0604020202020204" charset="0"/>
            </a:endParaRPr>
          </a:p>
        </p:txBody>
      </p:sp>
      <p:sp>
        <p:nvSpPr>
          <p:cNvPr id="3" name="Text Placeholder 2">
            <a:extLst>
              <a:ext uri="{FF2B5EF4-FFF2-40B4-BE49-F238E27FC236}">
                <a16:creationId xmlns:a16="http://schemas.microsoft.com/office/drawing/2014/main" id="{141265B1-79A3-476C-8531-1A2F428293AD}"/>
              </a:ext>
            </a:extLst>
          </p:cNvPr>
          <p:cNvSpPr>
            <a:spLocks noGrp="1"/>
          </p:cNvSpPr>
          <p:nvPr>
            <p:ph type="body" idx="1"/>
          </p:nvPr>
        </p:nvSpPr>
        <p:spPr>
          <a:xfrm>
            <a:off x="195209" y="1345916"/>
            <a:ext cx="8794679" cy="5363110"/>
          </a:xfrm>
          <a:solidFill>
            <a:srgbClr val="D0E0E3"/>
          </a:solidFill>
        </p:spPr>
        <p:txBody>
          <a:bodyPr/>
          <a:lstStyle/>
          <a:p>
            <a:pPr marL="342900" lvl="0" indent="-342900">
              <a:lnSpc>
                <a:spcPct val="115000"/>
              </a:lnSpc>
              <a:buFont typeface="+mj-lt"/>
              <a:buAutoNum type="arabicParenR"/>
            </a:pPr>
            <a:r>
              <a:rPr lang="en-GB" sz="1600" dirty="0">
                <a:effectLst/>
                <a:latin typeface="Quicksand" panose="020B0604020202020204" charset="0"/>
                <a:ea typeface="Calibri" panose="020F0502020204030204" pitchFamily="34" charset="0"/>
                <a:cs typeface="Calibri" panose="020F0502020204030204" pitchFamily="34" charset="0"/>
              </a:rPr>
              <a:t>Who was king of England from 1509? Clue: He famously had 6 wives!</a:t>
            </a:r>
            <a:endParaRPr lang="en-GB" sz="1400" dirty="0">
              <a:effectLst/>
              <a:latin typeface="Quicksand" panose="020B060402020202020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GB" sz="1600" b="1" dirty="0">
                <a:solidFill>
                  <a:schemeClr val="tx1"/>
                </a:solidFill>
                <a:effectLst/>
                <a:latin typeface="Quicksand" panose="020B0604020202020204" charset="0"/>
                <a:ea typeface="Calibri" panose="020F0502020204030204" pitchFamily="34" charset="0"/>
                <a:cs typeface="Calibri" panose="020F0502020204030204" pitchFamily="34" charset="0"/>
              </a:rPr>
              <a:t> Henry VIII</a:t>
            </a:r>
            <a:endParaRPr lang="en-GB" sz="1400" b="1" dirty="0">
              <a:solidFill>
                <a:schemeClr val="tx1"/>
              </a:solidFill>
              <a:effectLst/>
              <a:latin typeface="Quicksand" panose="020B060402020202020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arenR"/>
            </a:pPr>
            <a:r>
              <a:rPr lang="en-GB" sz="1600" dirty="0">
                <a:effectLst/>
                <a:latin typeface="Quicksand" panose="020B0604020202020204" charset="0"/>
                <a:ea typeface="Calibri" panose="020F0502020204030204" pitchFamily="34" charset="0"/>
                <a:cs typeface="Calibri" panose="020F0502020204030204" pitchFamily="34" charset="0"/>
              </a:rPr>
              <a:t>By 1527, he wanted to divorce his first wife. Who was she? Clue: She was Spanish!</a:t>
            </a:r>
            <a:endParaRPr lang="en-GB" sz="1400" dirty="0">
              <a:effectLst/>
              <a:latin typeface="Quicksand" panose="020B060402020202020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GB" sz="1600" dirty="0">
                <a:effectLst/>
                <a:latin typeface="Quicksand" panose="020B0604020202020204" charset="0"/>
                <a:ea typeface="Calibri" panose="020F0502020204030204" pitchFamily="34" charset="0"/>
                <a:cs typeface="Calibri" panose="020F0502020204030204" pitchFamily="34" charset="0"/>
              </a:rPr>
              <a:t> </a:t>
            </a:r>
            <a:r>
              <a:rPr lang="en-GB" sz="1600" b="1" dirty="0">
                <a:solidFill>
                  <a:schemeClr val="tx1"/>
                </a:solidFill>
                <a:effectLst/>
                <a:latin typeface="Quicksand" panose="020B0604020202020204" charset="0"/>
                <a:ea typeface="Calibri" panose="020F0502020204030204" pitchFamily="34" charset="0"/>
                <a:cs typeface="Calibri" panose="020F0502020204030204" pitchFamily="34" charset="0"/>
              </a:rPr>
              <a:t>Catherine of Aragon</a:t>
            </a:r>
            <a:endParaRPr lang="en-GB" sz="1400" b="1" dirty="0">
              <a:solidFill>
                <a:schemeClr val="tx1"/>
              </a:solidFill>
              <a:effectLst/>
              <a:latin typeface="Quicksand" panose="020B060402020202020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arenR"/>
            </a:pPr>
            <a:r>
              <a:rPr lang="en-GB" sz="1600" dirty="0">
                <a:effectLst/>
                <a:latin typeface="Quicksand" panose="020B0604020202020204" charset="0"/>
                <a:ea typeface="Calibri" panose="020F0502020204030204" pitchFamily="34" charset="0"/>
                <a:cs typeface="Calibri" panose="020F0502020204030204" pitchFamily="34" charset="0"/>
              </a:rPr>
              <a:t>The Pope wouldn’t allow him to get a divorce, so he ‘broke with Rome’, and set up the…</a:t>
            </a:r>
            <a:endParaRPr lang="en-GB" sz="1400" dirty="0">
              <a:effectLst/>
              <a:latin typeface="Quicksand" panose="020B060402020202020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GB" sz="1600" dirty="0">
                <a:effectLst/>
                <a:latin typeface="Quicksand" panose="020B0604020202020204" charset="0"/>
                <a:ea typeface="Calibri" panose="020F0502020204030204" pitchFamily="34" charset="0"/>
                <a:cs typeface="Calibri" panose="020F0502020204030204" pitchFamily="34" charset="0"/>
              </a:rPr>
              <a:t>Church </a:t>
            </a:r>
            <a:r>
              <a:rPr lang="en-GB" sz="1600" b="1" dirty="0">
                <a:solidFill>
                  <a:schemeClr val="tx1"/>
                </a:solidFill>
                <a:effectLst/>
                <a:latin typeface="Quicksand" panose="020B0604020202020204" charset="0"/>
                <a:ea typeface="Calibri" panose="020F0502020204030204" pitchFamily="34" charset="0"/>
                <a:cs typeface="Calibri" panose="020F0502020204030204" pitchFamily="34" charset="0"/>
              </a:rPr>
              <a:t>of England </a:t>
            </a:r>
            <a:r>
              <a:rPr lang="en-GB" sz="1600" dirty="0">
                <a:effectLst/>
                <a:latin typeface="Quicksand" panose="020B0604020202020204" charset="0"/>
                <a:ea typeface="Calibri" panose="020F0502020204030204" pitchFamily="34" charset="0"/>
                <a:cs typeface="Calibri" panose="020F0502020204030204" pitchFamily="34" charset="0"/>
              </a:rPr>
              <a:t>with himself as the Head of the Church.</a:t>
            </a:r>
            <a:endParaRPr lang="en-GB" sz="1400" dirty="0">
              <a:effectLst/>
              <a:latin typeface="Quicksand" panose="020B060402020202020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arenR"/>
            </a:pPr>
            <a:r>
              <a:rPr lang="en-GB" sz="1600" dirty="0">
                <a:effectLst/>
                <a:latin typeface="Quicksand" panose="020B0604020202020204" charset="0"/>
                <a:ea typeface="Calibri" panose="020F0502020204030204" pitchFamily="34" charset="0"/>
                <a:cs typeface="Calibri" panose="020F0502020204030204" pitchFamily="34" charset="0"/>
              </a:rPr>
              <a:t>As well as the divorce, he also knew that he would get rich if he…</a:t>
            </a:r>
            <a:endParaRPr lang="en-GB" sz="1400" dirty="0">
              <a:effectLst/>
              <a:latin typeface="Quicksand" panose="020B060402020202020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GB" sz="1600" dirty="0">
                <a:effectLst/>
                <a:latin typeface="Quicksand" panose="020B0604020202020204" charset="0"/>
                <a:ea typeface="Calibri" panose="020F0502020204030204" pitchFamily="34" charset="0"/>
                <a:cs typeface="Calibri" panose="020F0502020204030204" pitchFamily="34" charset="0"/>
              </a:rPr>
              <a:t>Shut down the </a:t>
            </a:r>
            <a:r>
              <a:rPr lang="en-GB" sz="1600" b="1" dirty="0">
                <a:solidFill>
                  <a:schemeClr val="tx1"/>
                </a:solidFill>
                <a:effectLst/>
                <a:latin typeface="Quicksand" panose="020B0604020202020204" charset="0"/>
                <a:ea typeface="Calibri" panose="020F0502020204030204" pitchFamily="34" charset="0"/>
                <a:cs typeface="Calibri" panose="020F0502020204030204" pitchFamily="34" charset="0"/>
              </a:rPr>
              <a:t>monasteries</a:t>
            </a:r>
            <a:r>
              <a:rPr lang="en-GB" sz="1600" dirty="0">
                <a:effectLst/>
                <a:latin typeface="Quicksand" panose="020B0604020202020204" charset="0"/>
                <a:ea typeface="Calibri" panose="020F0502020204030204" pitchFamily="34" charset="0"/>
                <a:cs typeface="Calibri" panose="020F0502020204030204" pitchFamily="34" charset="0"/>
              </a:rPr>
              <a:t>, which had lots of gold.</a:t>
            </a:r>
            <a:endParaRPr lang="en-GB" sz="1400" dirty="0">
              <a:effectLst/>
              <a:latin typeface="Quicksand" panose="020B060402020202020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arenR"/>
            </a:pPr>
            <a:r>
              <a:rPr lang="en-GB" sz="1600" dirty="0">
                <a:effectLst/>
                <a:latin typeface="Quicksand" panose="020B0604020202020204" charset="0"/>
                <a:ea typeface="Calibri" panose="020F0502020204030204" pitchFamily="34" charset="0"/>
                <a:cs typeface="Calibri" panose="020F0502020204030204" pitchFamily="34" charset="0"/>
              </a:rPr>
              <a:t>He also wanted to be head of his own Church as this would make him more…</a:t>
            </a:r>
            <a:endParaRPr lang="en-GB" sz="1400" dirty="0">
              <a:effectLst/>
              <a:latin typeface="Quicksand" panose="020B060402020202020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GB" sz="1600" b="1" dirty="0">
                <a:solidFill>
                  <a:schemeClr val="tx1"/>
                </a:solidFill>
                <a:effectLst/>
                <a:latin typeface="Quicksand" panose="020B0604020202020204" charset="0"/>
                <a:ea typeface="Calibri" panose="020F0502020204030204" pitchFamily="34" charset="0"/>
                <a:cs typeface="Calibri" panose="020F0502020204030204" pitchFamily="34" charset="0"/>
              </a:rPr>
              <a:t> Powerful!</a:t>
            </a:r>
            <a:endParaRPr lang="en-GB" sz="1400" b="1" dirty="0">
              <a:solidFill>
                <a:schemeClr val="tx1"/>
              </a:solidFill>
              <a:effectLst/>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1600" dirty="0">
                <a:effectLst/>
                <a:latin typeface="Quicksand" panose="020B0604020202020204" charset="0"/>
                <a:ea typeface="Calibri" panose="020F0502020204030204" pitchFamily="34" charset="0"/>
                <a:cs typeface="Calibri" panose="020F0502020204030204" pitchFamily="34" charset="0"/>
              </a:rPr>
              <a:t> </a:t>
            </a:r>
            <a:endParaRPr lang="en-GB" sz="1400" dirty="0">
              <a:effectLst/>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1600" b="1" i="1" dirty="0">
                <a:effectLst/>
                <a:latin typeface="Quicksand" panose="020B0604020202020204" charset="0"/>
                <a:ea typeface="Calibri" panose="020F0502020204030204" pitchFamily="34" charset="0"/>
                <a:cs typeface="Calibri" panose="020F0502020204030204" pitchFamily="34" charset="0"/>
              </a:rPr>
              <a:t>Challenge:</a:t>
            </a:r>
            <a:r>
              <a:rPr lang="en-GB" sz="1600" i="1" dirty="0">
                <a:effectLst/>
                <a:latin typeface="Quicksand" panose="020B0604020202020204" charset="0"/>
                <a:ea typeface="Calibri" panose="020F0502020204030204" pitchFamily="34" charset="0"/>
                <a:cs typeface="Calibri" panose="020F0502020204030204" pitchFamily="34" charset="0"/>
              </a:rPr>
              <a:t> Do you think he was really a Protestant or a Catholic, in terms of his main beliefs? Think about his upbringing?</a:t>
            </a:r>
          </a:p>
          <a:p>
            <a:pPr marL="152400" indent="0">
              <a:buNone/>
            </a:pPr>
            <a:r>
              <a:rPr lang="en-GB" sz="1600" b="1" i="1" dirty="0">
                <a:solidFill>
                  <a:schemeClr val="tx1"/>
                </a:solidFill>
                <a:latin typeface="Quicksand" panose="020B0604020202020204" charset="0"/>
                <a:ea typeface="Calibri" panose="020F0502020204030204" pitchFamily="34" charset="0"/>
                <a:cs typeface="Calibri" panose="020F0502020204030204" pitchFamily="34" charset="0"/>
              </a:rPr>
              <a:t>Catholic – he mostly changed the Church for practical not religious reasons.</a:t>
            </a:r>
            <a:endParaRPr lang="en-GB" sz="1400" b="1" dirty="0">
              <a:solidFill>
                <a:schemeClr val="tx1"/>
              </a:solidFill>
              <a:effectLst/>
              <a:latin typeface="Quicksand" panose="020B0604020202020204" charset="0"/>
              <a:ea typeface="Calibri" panose="020F0502020204030204" pitchFamily="34" charset="0"/>
              <a:cs typeface="Times New Roman" panose="02020603050405020304" pitchFamily="18" charset="0"/>
            </a:endParaRPr>
          </a:p>
          <a:p>
            <a:endParaRPr lang="en-GB" sz="1600" dirty="0">
              <a:latin typeface="Quicksand" panose="020B0604020202020204" charset="0"/>
            </a:endParaRPr>
          </a:p>
        </p:txBody>
      </p:sp>
    </p:spTree>
    <p:extLst>
      <p:ext uri="{BB962C8B-B14F-4D97-AF65-F5344CB8AC3E}">
        <p14:creationId xmlns:p14="http://schemas.microsoft.com/office/powerpoint/2010/main" val="356158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21C60-9243-4107-94B5-1E389725FF08}"/>
              </a:ext>
            </a:extLst>
          </p:cNvPr>
          <p:cNvSpPr>
            <a:spLocks noGrp="1"/>
          </p:cNvSpPr>
          <p:nvPr>
            <p:ph type="title"/>
          </p:nvPr>
        </p:nvSpPr>
        <p:spPr>
          <a:xfrm>
            <a:off x="311700" y="357225"/>
            <a:ext cx="8318592" cy="783206"/>
          </a:xfrm>
        </p:spPr>
        <p:txBody>
          <a:bodyPr/>
          <a:lstStyle/>
          <a:p>
            <a:r>
              <a:rPr kumimoji="0" lang="en-GB" altLang="en-US" sz="3000" b="1" i="0" strike="noStrike" cap="none" normalizeH="0" baseline="0" dirty="0">
                <a:ln>
                  <a:noFill/>
                </a:ln>
                <a:solidFill>
                  <a:schemeClr val="bg2"/>
                </a:solidFill>
                <a:effectLst/>
                <a:latin typeface="Quicksand" panose="020B0604020202020204" charset="0"/>
                <a:ea typeface="Calibri" panose="020F0502020204030204" pitchFamily="34" charset="0"/>
                <a:cs typeface="Times New Roman" panose="02020603050405020304" pitchFamily="18" charset="0"/>
              </a:rPr>
              <a:t>Activity 4: What happened to the English Church after this?</a:t>
            </a:r>
            <a:endParaRPr lang="en-GB" sz="3000" dirty="0">
              <a:latin typeface="Quicksand" panose="020B0604020202020204" charset="0"/>
            </a:endParaRPr>
          </a:p>
        </p:txBody>
      </p:sp>
      <p:sp>
        <p:nvSpPr>
          <p:cNvPr id="3" name="Text Placeholder 2">
            <a:extLst>
              <a:ext uri="{FF2B5EF4-FFF2-40B4-BE49-F238E27FC236}">
                <a16:creationId xmlns:a16="http://schemas.microsoft.com/office/drawing/2014/main" id="{141265B1-79A3-476C-8531-1A2F428293AD}"/>
              </a:ext>
            </a:extLst>
          </p:cNvPr>
          <p:cNvSpPr>
            <a:spLocks noGrp="1"/>
          </p:cNvSpPr>
          <p:nvPr>
            <p:ph type="body" idx="1"/>
          </p:nvPr>
        </p:nvSpPr>
        <p:spPr>
          <a:xfrm>
            <a:off x="195209" y="1345916"/>
            <a:ext cx="8794679" cy="5363110"/>
          </a:xfrm>
          <a:solidFill>
            <a:srgbClr val="D0E0E3"/>
          </a:solidFill>
        </p:spPr>
        <p:txBody>
          <a:bodyPr/>
          <a:lstStyle/>
          <a:p>
            <a:pPr marL="152400" indent="0">
              <a:buNone/>
            </a:pPr>
            <a:r>
              <a:rPr lang="en-GB" sz="2000" b="1" dirty="0">
                <a:effectLst/>
                <a:latin typeface="Quicksand" panose="020B0604020202020204" charset="0"/>
                <a:ea typeface="Calibri" panose="020F0502020204030204" pitchFamily="34" charset="0"/>
                <a:cs typeface="Times New Roman" panose="02020603050405020304" pitchFamily="18" charset="0"/>
              </a:rPr>
              <a:t>Fill in the missing words: Elizabeth, Bloody, Edward, Queen, Jane, 9, 300</a:t>
            </a:r>
          </a:p>
          <a:p>
            <a:pPr marL="152400" indent="0">
              <a:buNone/>
            </a:pPr>
            <a:endParaRPr lang="en-GB" sz="2000" dirty="0">
              <a:effectLst/>
              <a:latin typeface="Quicksand" panose="020B0604020202020204" charset="0"/>
              <a:ea typeface="Calibri" panose="020F0502020204030204" pitchFamily="34" charset="0"/>
              <a:cs typeface="Times New Roman" panose="02020603050405020304" pitchFamily="18" charset="0"/>
            </a:endParaRPr>
          </a:p>
          <a:p>
            <a:pPr marL="152400" indent="0" algn="just">
              <a:buNone/>
            </a:pPr>
            <a:r>
              <a:rPr lang="en-GB" sz="2000" dirty="0">
                <a:effectLst/>
                <a:latin typeface="Quicksand" panose="020B0604020202020204" charset="0"/>
                <a:ea typeface="Calibri" panose="020F0502020204030204" pitchFamily="34" charset="0"/>
                <a:cs typeface="Times New Roman" panose="02020603050405020304" pitchFamily="18" charset="0"/>
              </a:rPr>
              <a:t>When he died, his son _________ VI became king. He was only 9 years old, but he was a strong Protestant, and introduced new laws to make sure England remained a Protestant country. Catholics were treated badly. When he died his Protestant cousin Lady ______ Grey was Queen for ___ days before being executed, and Edward’s half-sister Mary became __________. She was a devout Catholic, and gained the nickname ___________ Mary for burning about _____ Protestants. After Mary died her half-sister _____________ became Queen. She was a moderate Protestant, and changed England’s religion again, this time forever.</a:t>
            </a:r>
          </a:p>
        </p:txBody>
      </p:sp>
    </p:spTree>
    <p:extLst>
      <p:ext uri="{BB962C8B-B14F-4D97-AF65-F5344CB8AC3E}">
        <p14:creationId xmlns:p14="http://schemas.microsoft.com/office/powerpoint/2010/main" val="528955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21C60-9243-4107-94B5-1E389725FF08}"/>
              </a:ext>
            </a:extLst>
          </p:cNvPr>
          <p:cNvSpPr>
            <a:spLocks noGrp="1"/>
          </p:cNvSpPr>
          <p:nvPr>
            <p:ph type="title"/>
          </p:nvPr>
        </p:nvSpPr>
        <p:spPr>
          <a:xfrm>
            <a:off x="311700" y="357225"/>
            <a:ext cx="8318592" cy="783206"/>
          </a:xfrm>
        </p:spPr>
        <p:txBody>
          <a:bodyPr/>
          <a:lstStyle/>
          <a:p>
            <a:r>
              <a:rPr kumimoji="0" lang="en-GB" altLang="en-US" sz="3000" b="1" i="0" strike="noStrike" cap="none" normalizeH="0" baseline="0" dirty="0">
                <a:ln>
                  <a:noFill/>
                </a:ln>
                <a:solidFill>
                  <a:schemeClr val="bg2"/>
                </a:solidFill>
                <a:effectLst/>
                <a:latin typeface="Quicksand" panose="020B0604020202020204" charset="0"/>
                <a:ea typeface="Calibri" panose="020F0502020204030204" pitchFamily="34" charset="0"/>
                <a:cs typeface="Times New Roman" panose="02020603050405020304" pitchFamily="18" charset="0"/>
              </a:rPr>
              <a:t>Activity 4: Answers!</a:t>
            </a:r>
            <a:endParaRPr lang="en-GB" sz="3000" dirty="0">
              <a:latin typeface="Quicksand" panose="020B0604020202020204" charset="0"/>
            </a:endParaRPr>
          </a:p>
        </p:txBody>
      </p:sp>
      <p:sp>
        <p:nvSpPr>
          <p:cNvPr id="3" name="Text Placeholder 2">
            <a:extLst>
              <a:ext uri="{FF2B5EF4-FFF2-40B4-BE49-F238E27FC236}">
                <a16:creationId xmlns:a16="http://schemas.microsoft.com/office/drawing/2014/main" id="{141265B1-79A3-476C-8531-1A2F428293AD}"/>
              </a:ext>
            </a:extLst>
          </p:cNvPr>
          <p:cNvSpPr>
            <a:spLocks noGrp="1"/>
          </p:cNvSpPr>
          <p:nvPr>
            <p:ph type="body" idx="1"/>
          </p:nvPr>
        </p:nvSpPr>
        <p:spPr>
          <a:xfrm>
            <a:off x="195209" y="1345916"/>
            <a:ext cx="8794679" cy="5363110"/>
          </a:xfrm>
          <a:solidFill>
            <a:srgbClr val="D0E0E3"/>
          </a:solidFill>
        </p:spPr>
        <p:txBody>
          <a:bodyPr/>
          <a:lstStyle/>
          <a:p>
            <a:pPr marL="152400" indent="0" algn="just">
              <a:buNone/>
            </a:pPr>
            <a:r>
              <a:rPr lang="en-GB" sz="2400" dirty="0">
                <a:effectLst/>
                <a:latin typeface="Quicksand" panose="020B0604020202020204" charset="0"/>
                <a:ea typeface="Calibri" panose="020F0502020204030204" pitchFamily="34" charset="0"/>
                <a:cs typeface="Times New Roman" panose="02020603050405020304" pitchFamily="18" charset="0"/>
              </a:rPr>
              <a:t>When he died, his son </a:t>
            </a:r>
            <a:r>
              <a:rPr lang="en-GB" sz="24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Edward</a:t>
            </a:r>
            <a:r>
              <a:rPr lang="en-GB" sz="2400" dirty="0">
                <a:effectLst/>
                <a:latin typeface="Quicksand" panose="020B0604020202020204" charset="0"/>
                <a:ea typeface="Calibri" panose="020F0502020204030204" pitchFamily="34" charset="0"/>
                <a:cs typeface="Times New Roman" panose="02020603050405020304" pitchFamily="18" charset="0"/>
              </a:rPr>
              <a:t> VI became king. He was only 9 years old, but he was a strong Protestant, and introduced new laws to make sure England remained a Protestant country. Catholics were treated badly. When he died his Protestant cousin Lady </a:t>
            </a:r>
            <a:r>
              <a:rPr lang="en-GB" sz="24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Jane</a:t>
            </a:r>
            <a:r>
              <a:rPr lang="en-GB" sz="2400" dirty="0">
                <a:effectLst/>
                <a:latin typeface="Quicksand" panose="020B0604020202020204" charset="0"/>
                <a:ea typeface="Calibri" panose="020F0502020204030204" pitchFamily="34" charset="0"/>
                <a:cs typeface="Times New Roman" panose="02020603050405020304" pitchFamily="18" charset="0"/>
              </a:rPr>
              <a:t> Grey was Queen for </a:t>
            </a:r>
            <a:r>
              <a:rPr lang="en-GB" sz="24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9</a:t>
            </a:r>
            <a:r>
              <a:rPr lang="en-GB" sz="2400" dirty="0">
                <a:effectLst/>
                <a:latin typeface="Quicksand" panose="020B0604020202020204" charset="0"/>
                <a:ea typeface="Calibri" panose="020F0502020204030204" pitchFamily="34" charset="0"/>
                <a:cs typeface="Times New Roman" panose="02020603050405020304" pitchFamily="18" charset="0"/>
              </a:rPr>
              <a:t> days before being executed, and Edward’s half-sister Mary became </a:t>
            </a:r>
            <a:r>
              <a:rPr lang="en-GB" sz="24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Queen</a:t>
            </a:r>
            <a:r>
              <a:rPr lang="en-GB" sz="2400" dirty="0">
                <a:effectLst/>
                <a:latin typeface="Quicksand" panose="020B0604020202020204" charset="0"/>
                <a:ea typeface="Calibri" panose="020F0502020204030204" pitchFamily="34" charset="0"/>
                <a:cs typeface="Times New Roman" panose="02020603050405020304" pitchFamily="18" charset="0"/>
              </a:rPr>
              <a:t>. She was a devout Catholic, and gained the nickname </a:t>
            </a:r>
            <a:r>
              <a:rPr lang="en-GB" sz="24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Bloody</a:t>
            </a:r>
            <a:r>
              <a:rPr lang="en-GB" sz="2400" dirty="0">
                <a:effectLst/>
                <a:latin typeface="Quicksand" panose="020B0604020202020204" charset="0"/>
                <a:ea typeface="Calibri" panose="020F0502020204030204" pitchFamily="34" charset="0"/>
                <a:cs typeface="Times New Roman" panose="02020603050405020304" pitchFamily="18" charset="0"/>
              </a:rPr>
              <a:t> Mary for burning about </a:t>
            </a:r>
            <a:r>
              <a:rPr lang="en-GB" sz="24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300</a:t>
            </a:r>
            <a:r>
              <a:rPr lang="en-GB" sz="2400" dirty="0">
                <a:effectLst/>
                <a:latin typeface="Quicksand" panose="020B0604020202020204" charset="0"/>
                <a:ea typeface="Calibri" panose="020F0502020204030204" pitchFamily="34" charset="0"/>
                <a:cs typeface="Times New Roman" panose="02020603050405020304" pitchFamily="18" charset="0"/>
              </a:rPr>
              <a:t> Protestants. After Mary died her half-sister </a:t>
            </a:r>
            <a:r>
              <a:rPr lang="en-GB" sz="24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Elizabeth</a:t>
            </a:r>
            <a:r>
              <a:rPr lang="en-GB" sz="2400" dirty="0">
                <a:effectLst/>
                <a:latin typeface="Quicksand" panose="020B0604020202020204" charset="0"/>
                <a:ea typeface="Calibri" panose="020F0502020204030204" pitchFamily="34" charset="0"/>
                <a:cs typeface="Times New Roman" panose="02020603050405020304" pitchFamily="18" charset="0"/>
              </a:rPr>
              <a:t> became Queen. She was a moderate Protestant, and changed England’s religion again, this time forever.</a:t>
            </a:r>
          </a:p>
        </p:txBody>
      </p:sp>
    </p:spTree>
    <p:extLst>
      <p:ext uri="{BB962C8B-B14F-4D97-AF65-F5344CB8AC3E}">
        <p14:creationId xmlns:p14="http://schemas.microsoft.com/office/powerpoint/2010/main" val="3988188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21C60-9243-4107-94B5-1E389725FF08}"/>
              </a:ext>
            </a:extLst>
          </p:cNvPr>
          <p:cNvSpPr>
            <a:spLocks noGrp="1"/>
          </p:cNvSpPr>
          <p:nvPr>
            <p:ph type="title"/>
          </p:nvPr>
        </p:nvSpPr>
        <p:spPr>
          <a:xfrm>
            <a:off x="311700" y="357225"/>
            <a:ext cx="8318592" cy="783206"/>
          </a:xfrm>
        </p:spPr>
        <p:txBody>
          <a:bodyPr/>
          <a:lstStyle/>
          <a:p>
            <a:r>
              <a:rPr kumimoji="0" lang="en-GB" altLang="en-US" sz="3000" b="1" i="0" strike="noStrike" cap="none" normalizeH="0" baseline="0" dirty="0">
                <a:ln>
                  <a:noFill/>
                </a:ln>
                <a:solidFill>
                  <a:schemeClr val="bg2"/>
                </a:solidFill>
                <a:effectLst/>
                <a:latin typeface="Quicksand" panose="020B0604020202020204" charset="0"/>
                <a:ea typeface="Calibri" panose="020F0502020204030204" pitchFamily="34" charset="0"/>
                <a:cs typeface="Times New Roman" panose="02020603050405020304" pitchFamily="18" charset="0"/>
              </a:rPr>
              <a:t>Activity 5: Answer the following in your books</a:t>
            </a:r>
            <a:endParaRPr lang="en-GB" sz="3000" dirty="0">
              <a:latin typeface="Quicksand" panose="020B0604020202020204" charset="0"/>
            </a:endParaRPr>
          </a:p>
        </p:txBody>
      </p:sp>
      <p:sp>
        <p:nvSpPr>
          <p:cNvPr id="3" name="Text Placeholder 2">
            <a:extLst>
              <a:ext uri="{FF2B5EF4-FFF2-40B4-BE49-F238E27FC236}">
                <a16:creationId xmlns:a16="http://schemas.microsoft.com/office/drawing/2014/main" id="{141265B1-79A3-476C-8531-1A2F428293AD}"/>
              </a:ext>
            </a:extLst>
          </p:cNvPr>
          <p:cNvSpPr>
            <a:spLocks noGrp="1"/>
          </p:cNvSpPr>
          <p:nvPr>
            <p:ph type="body" idx="1"/>
          </p:nvPr>
        </p:nvSpPr>
        <p:spPr>
          <a:xfrm>
            <a:off x="195209" y="1345916"/>
            <a:ext cx="8794679" cy="5363110"/>
          </a:xfrm>
          <a:solidFill>
            <a:srgbClr val="D0E0E3"/>
          </a:solidFill>
        </p:spPr>
        <p:txBody>
          <a:bodyPr/>
          <a:lstStyle/>
          <a:p>
            <a:pPr marL="342900" lvl="0" indent="-342900">
              <a:buFont typeface="+mj-lt"/>
              <a:buAutoNum type="arabicParenR"/>
            </a:pPr>
            <a:r>
              <a:rPr lang="en-GB" sz="2400" dirty="0">
                <a:effectLst/>
                <a:latin typeface="Quicksand" panose="020B0604020202020204" charset="0"/>
                <a:ea typeface="Calibri" panose="020F0502020204030204" pitchFamily="34" charset="0"/>
                <a:cs typeface="Calibri" panose="020F0502020204030204" pitchFamily="34" charset="0"/>
              </a:rPr>
              <a:t>What was the Reformation?</a:t>
            </a:r>
            <a:endParaRPr lang="en-GB" sz="2400" dirty="0">
              <a:effectLst/>
              <a:latin typeface="Quicksand" panose="020B0604020202020204" charset="0"/>
              <a:ea typeface="Calibri" panose="020F0502020204030204" pitchFamily="34" charset="0"/>
              <a:cs typeface="Times New Roman" panose="02020603050405020304" pitchFamily="18" charset="0"/>
            </a:endParaRPr>
          </a:p>
          <a:p>
            <a:pPr marL="342900" lvl="0" indent="-342900">
              <a:buFont typeface="+mj-lt"/>
              <a:buAutoNum type="arabicParenR"/>
            </a:pPr>
            <a:r>
              <a:rPr lang="en-GB" sz="2400" dirty="0">
                <a:effectLst/>
                <a:latin typeface="Quicksand" panose="020B0604020202020204" charset="0"/>
                <a:ea typeface="Calibri" panose="020F0502020204030204" pitchFamily="34" charset="0"/>
                <a:cs typeface="Calibri" panose="020F0502020204030204" pitchFamily="34" charset="0"/>
              </a:rPr>
              <a:t>How significant was this Big Idea for the people living in the 1500s? Why?</a:t>
            </a:r>
            <a:endParaRPr lang="en-GB" sz="2400" dirty="0">
              <a:effectLst/>
              <a:latin typeface="Quicksand" panose="020B0604020202020204" charset="0"/>
              <a:ea typeface="Calibri" panose="020F0502020204030204" pitchFamily="34" charset="0"/>
              <a:cs typeface="Times New Roman" panose="02020603050405020304" pitchFamily="18" charset="0"/>
            </a:endParaRPr>
          </a:p>
          <a:p>
            <a:pPr marL="342900" lvl="0" indent="-342900">
              <a:buFont typeface="+mj-lt"/>
              <a:buAutoNum type="arabicParenR"/>
            </a:pPr>
            <a:r>
              <a:rPr lang="en-GB" sz="2400" dirty="0">
                <a:effectLst/>
                <a:latin typeface="Quicksand" panose="020B0604020202020204" charset="0"/>
                <a:ea typeface="Calibri" panose="020F0502020204030204" pitchFamily="34" charset="0"/>
                <a:cs typeface="Calibri" panose="020F0502020204030204" pitchFamily="34" charset="0"/>
              </a:rPr>
              <a:t>Describe two key features of the Catholic religion.</a:t>
            </a:r>
            <a:endParaRPr lang="en-GB" sz="2400" dirty="0">
              <a:effectLst/>
              <a:latin typeface="Quicksand" panose="020B0604020202020204" charset="0"/>
              <a:ea typeface="Calibri" panose="020F0502020204030204" pitchFamily="34" charset="0"/>
              <a:cs typeface="Times New Roman" panose="02020603050405020304" pitchFamily="18" charset="0"/>
            </a:endParaRPr>
          </a:p>
          <a:p>
            <a:pPr marL="342900" lvl="0" indent="-342900">
              <a:buFont typeface="+mj-lt"/>
              <a:buAutoNum type="arabicParenR"/>
            </a:pPr>
            <a:r>
              <a:rPr lang="en-GB" sz="2400" dirty="0">
                <a:effectLst/>
                <a:latin typeface="Quicksand" panose="020B0604020202020204" charset="0"/>
                <a:ea typeface="Calibri" panose="020F0502020204030204" pitchFamily="34" charset="0"/>
                <a:cs typeface="Calibri" panose="020F0502020204030204" pitchFamily="34" charset="0"/>
              </a:rPr>
              <a:t>Describe two key features of the Protestant religion.</a:t>
            </a:r>
            <a:endParaRPr lang="en-GB" sz="2400" dirty="0">
              <a:effectLst/>
              <a:latin typeface="Quicksand" panose="020B0604020202020204" charset="0"/>
              <a:ea typeface="Calibri" panose="020F0502020204030204" pitchFamily="34" charset="0"/>
              <a:cs typeface="Times New Roman" panose="02020603050405020304" pitchFamily="18" charset="0"/>
            </a:endParaRPr>
          </a:p>
          <a:p>
            <a:pPr marL="342900" lvl="0" indent="-342900">
              <a:buFont typeface="+mj-lt"/>
              <a:buAutoNum type="arabicParenR"/>
            </a:pPr>
            <a:r>
              <a:rPr lang="en-GB" sz="2400" b="1" i="1" dirty="0">
                <a:effectLst/>
                <a:latin typeface="Quicksand" panose="020B0604020202020204" charset="0"/>
                <a:ea typeface="Calibri" panose="020F0502020204030204" pitchFamily="34" charset="0"/>
                <a:cs typeface="Calibri" panose="020F0502020204030204" pitchFamily="34" charset="0"/>
              </a:rPr>
              <a:t>Challenge:</a:t>
            </a:r>
            <a:r>
              <a:rPr lang="en-GB" sz="2400" i="1" dirty="0">
                <a:effectLst/>
                <a:latin typeface="Quicksand" panose="020B0604020202020204" charset="0"/>
                <a:ea typeface="Calibri" panose="020F0502020204030204" pitchFamily="34" charset="0"/>
                <a:cs typeface="Calibri" panose="020F0502020204030204" pitchFamily="34" charset="0"/>
              </a:rPr>
              <a:t> Describe two key features of challenges to the Catholic Church.</a:t>
            </a:r>
            <a:endParaRPr lang="en-GB" sz="2400" i="1" dirty="0">
              <a:latin typeface="Quicksand" panose="020B0604020202020204" charset="0"/>
              <a:ea typeface="Calibri" panose="020F0502020204030204" pitchFamily="34" charset="0"/>
              <a:cs typeface="Times New Roman" panose="02020603050405020304" pitchFamily="18" charset="0"/>
            </a:endParaRPr>
          </a:p>
          <a:p>
            <a:pPr marL="0" lvl="0" indent="0">
              <a:buNone/>
            </a:pPr>
            <a:endParaRPr lang="en-GB" sz="2400" b="1" dirty="0">
              <a:latin typeface="Quicksand" panose="020B0604020202020204" charset="0"/>
              <a:ea typeface="Calibri" panose="020F0502020204030204" pitchFamily="34" charset="0"/>
              <a:cs typeface="Calibri" panose="020F0502020204030204" pitchFamily="34" charset="0"/>
            </a:endParaRPr>
          </a:p>
          <a:p>
            <a:pPr marL="0" lvl="0" indent="0">
              <a:buNone/>
            </a:pPr>
            <a:r>
              <a:rPr lang="en-GB" sz="2400" b="1" dirty="0">
                <a:effectLst/>
                <a:latin typeface="Quicksand" panose="020B0604020202020204" charset="0"/>
                <a:ea typeface="Calibri" panose="020F0502020204030204" pitchFamily="34" charset="0"/>
                <a:cs typeface="Calibri" panose="020F0502020204030204" pitchFamily="34" charset="0"/>
              </a:rPr>
              <a:t>Key features structure:</a:t>
            </a:r>
          </a:p>
          <a:p>
            <a:pPr marL="0" lvl="0" indent="0">
              <a:buNone/>
            </a:pPr>
            <a:r>
              <a:rPr lang="en-GB" sz="2400" b="1" dirty="0">
                <a:latin typeface="Quicksand" panose="020B0604020202020204" charset="0"/>
                <a:ea typeface="Calibri" panose="020F0502020204030204" pitchFamily="34" charset="0"/>
                <a:cs typeface="Calibri" panose="020F0502020204030204" pitchFamily="34" charset="0"/>
              </a:rPr>
              <a:t>One key feature of __________ was… For example…</a:t>
            </a:r>
          </a:p>
          <a:p>
            <a:pPr marL="0" indent="0">
              <a:buNone/>
            </a:pPr>
            <a:r>
              <a:rPr lang="en-GB" sz="2400" b="1" dirty="0">
                <a:latin typeface="Quicksand" panose="020B0604020202020204" charset="0"/>
                <a:ea typeface="Calibri" panose="020F0502020204030204" pitchFamily="34" charset="0"/>
                <a:cs typeface="Calibri" panose="020F0502020204030204" pitchFamily="34" charset="0"/>
              </a:rPr>
              <a:t>Another key feature of __________ was… For example…</a:t>
            </a:r>
            <a:endParaRPr lang="en-GB" sz="2400" b="1" dirty="0">
              <a:effectLst/>
              <a:latin typeface="Quicksand" panose="020B0604020202020204" charset="0"/>
              <a:ea typeface="Calibri" panose="020F0502020204030204" pitchFamily="34" charset="0"/>
              <a:cs typeface="Times New Roman" panose="02020603050405020304" pitchFamily="18" charset="0"/>
            </a:endParaRPr>
          </a:p>
          <a:p>
            <a:pPr marL="0" lvl="0" indent="0">
              <a:buNone/>
            </a:pPr>
            <a:endParaRPr lang="en-GB" sz="2000" b="1" dirty="0">
              <a:effectLst/>
              <a:latin typeface="Quicksand" panose="020B060402020202020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1032564"/>
      </p:ext>
    </p:extLst>
  </p:cSld>
  <p:clrMapOvr>
    <a:masterClrMapping/>
  </p:clrMapOvr>
</p:sld>
</file>

<file path=ppt/theme/theme1.xml><?xml version="1.0" encoding="utf-8"?>
<a:theme xmlns:a="http://schemas.openxmlformats.org/drawingml/2006/main" name="CPD presentation template 2015-16">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240169A74EF54D8A076EF6C4FDBB55" ma:contentTypeVersion="12" ma:contentTypeDescription="Create a new document." ma:contentTypeScope="" ma:versionID="4a2b3351f5537b3056a129a1c8c5302d">
  <xsd:schema xmlns:xsd="http://www.w3.org/2001/XMLSchema" xmlns:xs="http://www.w3.org/2001/XMLSchema" xmlns:p="http://schemas.microsoft.com/office/2006/metadata/properties" xmlns:ns2="b18fd106-5d4e-4355-b32f-bd604eda3e1d" xmlns:ns3="bbe72c3a-4102-4f21-8896-2fb097555d67" targetNamespace="http://schemas.microsoft.com/office/2006/metadata/properties" ma:root="true" ma:fieldsID="d1daaf4372bc8c66dbcccb4332c4de98" ns2:_="" ns3:_="">
    <xsd:import namespace="b18fd106-5d4e-4355-b32f-bd604eda3e1d"/>
    <xsd:import namespace="bbe72c3a-4102-4f21-8896-2fb097555d67"/>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8fd106-5d4e-4355-b32f-bd604eda3e1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be72c3a-4102-4f21-8896-2fb097555d67"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ADD7E5C-2421-4821-8D60-1533F3F9F9B6}"/>
</file>

<file path=customXml/itemProps2.xml><?xml version="1.0" encoding="utf-8"?>
<ds:datastoreItem xmlns:ds="http://schemas.openxmlformats.org/officeDocument/2006/customXml" ds:itemID="{0C62C8C2-7D96-4370-9362-E2CA0C55ECE2}"/>
</file>

<file path=customXml/itemProps3.xml><?xml version="1.0" encoding="utf-8"?>
<ds:datastoreItem xmlns:ds="http://schemas.openxmlformats.org/officeDocument/2006/customXml" ds:itemID="{6043EC44-A706-44CB-B26A-FD01E8132E2D}"/>
</file>

<file path=docProps/app.xml><?xml version="1.0" encoding="utf-8"?>
<Properties xmlns="http://schemas.openxmlformats.org/officeDocument/2006/extended-properties" xmlns:vt="http://schemas.openxmlformats.org/officeDocument/2006/docPropsVTypes">
  <TotalTime>4275</TotalTime>
  <Words>1479</Words>
  <Application>Microsoft Office PowerPoint</Application>
  <PresentationFormat>On-screen Show (4:3)</PresentationFormat>
  <Paragraphs>104</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Quicksand</vt:lpstr>
      <vt:lpstr>Symbol</vt:lpstr>
      <vt:lpstr>Arial</vt:lpstr>
      <vt:lpstr>Oswald</vt:lpstr>
      <vt:lpstr>CPD presentation template 2015-16</vt:lpstr>
      <vt:lpstr>Ideas:  How far did big ideas change people’s understanding and experiences of the world, 1500-1800?</vt:lpstr>
      <vt:lpstr>Activity 1: What was the Big Idea in Medieval England, before 1500?</vt:lpstr>
      <vt:lpstr>Activity 1: Answers</vt:lpstr>
      <vt:lpstr>Activity 2: What was the Big Idea of the 1500s that challenged the Church further?</vt:lpstr>
      <vt:lpstr>Activity 3: Why were these ideas accepted in England?</vt:lpstr>
      <vt:lpstr>Activity 3: Answers!</vt:lpstr>
      <vt:lpstr>Activity 4: What happened to the English Church after this?</vt:lpstr>
      <vt:lpstr>Activity 4: Answers!</vt:lpstr>
      <vt:lpstr>Activity 5: Answer the following in your books</vt:lpstr>
      <vt:lpstr>PowerPoint Presentation</vt:lpstr>
      <vt:lpstr>Final thoughts…  How significant would this Big Idea have been to people living in the 1500s?   Why?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Elizabethan England 1558-88</dc:title>
  <dc:creator>Camilla Evans</dc:creator>
  <cp:lastModifiedBy>Camilla Evans</cp:lastModifiedBy>
  <cp:revision>80</cp:revision>
  <dcterms:modified xsi:type="dcterms:W3CDTF">2020-10-30T13:27:35Z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0x010100C9240169A74EF54D8A076EF6C4FDBB55</vt:lpwstr>
  </property>
</Properties>
</file>