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9"/>
  </p:notesMasterIdLst>
  <p:sldIdLst>
    <p:sldId id="258" r:id="rId2"/>
    <p:sldId id="296" r:id="rId3"/>
    <p:sldId id="256" r:id="rId4"/>
    <p:sldId id="289" r:id="rId5"/>
    <p:sldId id="294" r:id="rId6"/>
    <p:sldId id="295" r:id="rId7"/>
    <p:sldId id="260" r:id="rId8"/>
  </p:sldIdLst>
  <p:sldSz cx="9144000" cy="6858000" type="screen4x3"/>
  <p:notesSz cx="6858000" cy="9144000"/>
  <p:embeddedFontLst>
    <p:embeddedFont>
      <p:font typeface="Oswald" panose="020B0604020202020204" charset="0"/>
      <p:regular r:id="rId10"/>
      <p:bold r:id="rId11"/>
    </p:embeddedFont>
    <p:embeddedFont>
      <p:font typeface="Quicksand" panose="020B0604020202020204" charset="0"/>
      <p:regular r:id="rId12"/>
      <p:bold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53"/>
    <p:restoredTop sz="94690"/>
  </p:normalViewPr>
  <p:slideViewPr>
    <p:cSldViewPr snapToGrid="0" snapToObjects="1">
      <p:cViewPr varScale="1">
        <p:scale>
          <a:sx n="62" d="100"/>
          <a:sy n="62" d="100"/>
        </p:scale>
        <p:origin x="129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5 minutes</a:t>
            </a:r>
            <a:r>
              <a:rPr lang="en-US" baseline="0" dirty="0"/>
              <a:t> to discuss. </a:t>
            </a:r>
            <a:endParaRPr lang="en-US" dirty="0"/>
          </a:p>
        </p:txBody>
      </p:sp>
      <p:sp>
        <p:nvSpPr>
          <p:cNvPr id="4" name="Slide Number Placeholder 3"/>
          <p:cNvSpPr>
            <a:spLocks noGrp="1"/>
          </p:cNvSpPr>
          <p:nvPr>
            <p:ph type="sldNum" sz="quarter" idx="10"/>
          </p:nvPr>
        </p:nvSpPr>
        <p:spPr/>
        <p:txBody>
          <a:bodyPr/>
          <a:lstStyle/>
          <a:p>
            <a:fld id="{00E80376-A584-8C4C-ACD2-FF9F4925FF21}" type="slidenum">
              <a:rPr lang="en-US" smtClean="0"/>
              <a:t>1</a:t>
            </a:fld>
            <a:endParaRPr lang="en-US"/>
          </a:p>
        </p:txBody>
      </p:sp>
    </p:spTree>
    <p:extLst>
      <p:ext uri="{BB962C8B-B14F-4D97-AF65-F5344CB8AC3E}">
        <p14:creationId xmlns:p14="http://schemas.microsoft.com/office/powerpoint/2010/main" val="2014004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E80376-A584-8C4C-ACD2-FF9F4925FF21}" type="slidenum">
              <a:rPr lang="en-US" smtClean="0"/>
              <a:t>2</a:t>
            </a:fld>
            <a:endParaRPr lang="en-US"/>
          </a:p>
        </p:txBody>
      </p:sp>
    </p:spTree>
    <p:extLst>
      <p:ext uri="{BB962C8B-B14F-4D97-AF65-F5344CB8AC3E}">
        <p14:creationId xmlns:p14="http://schemas.microsoft.com/office/powerpoint/2010/main" val="46467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 name="Google Shape;3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35430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Covid</a:t>
            </a:r>
            <a:r>
              <a:rPr lang="en-GB" baseline="0" dirty="0"/>
              <a:t>-19 Guidance: </a:t>
            </a:r>
            <a:r>
              <a:rPr lang="en-GB" dirty="0"/>
              <a:t>Ensure students tag in booklets</a:t>
            </a:r>
            <a:r>
              <a:rPr lang="en-GB" baseline="0" dirty="0"/>
              <a:t>, put plastic covers on their books and wipe them down before leaving!</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 Template 2018-19 (Original)" type="title">
  <p:cSld name="TITLE">
    <p:bg>
      <p:bgPr>
        <a:solidFill>
          <a:srgbClr val="D0E0E3"/>
        </a:solidFill>
        <a:effectLst/>
      </p:bgPr>
    </p:bg>
    <p:spTree>
      <p:nvGrpSpPr>
        <p:cNvPr id="1" name="Shape 9"/>
        <p:cNvGrpSpPr/>
        <p:nvPr/>
      </p:nvGrpSpPr>
      <p:grpSpPr>
        <a:xfrm>
          <a:off x="0" y="0"/>
          <a:ext cx="0" cy="0"/>
          <a:chOff x="0" y="0"/>
          <a:chExt cx="0" cy="0"/>
        </a:xfrm>
      </p:grpSpPr>
      <p:sp>
        <p:nvSpPr>
          <p:cNvPr id="10" name="Google Shape;10;p2"/>
          <p:cNvSpPr/>
          <p:nvPr/>
        </p:nvSpPr>
        <p:spPr>
          <a:xfrm rot="10800000">
            <a:off x="4226100" y="2389800"/>
            <a:ext cx="691800" cy="7173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p:nvPr/>
        </p:nvSpPr>
        <p:spPr>
          <a:xfrm>
            <a:off x="0" y="0"/>
            <a:ext cx="9144000" cy="2589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txBox="1">
            <a:spLocks noGrp="1"/>
          </p:cNvSpPr>
          <p:nvPr>
            <p:ph type="ctrTitle"/>
          </p:nvPr>
        </p:nvSpPr>
        <p:spPr>
          <a:xfrm>
            <a:off x="411175" y="387448"/>
            <a:ext cx="8282400" cy="2002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6000"/>
              <a:buNone/>
              <a:defRPr sz="6000" b="1">
                <a:solidFill>
                  <a:schemeClr val="lt1"/>
                </a:solidFill>
              </a:defRPr>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2588550"/>
            <a:ext cx="8282400" cy="200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Quicksand"/>
              <a:buNone/>
              <a:defRPr sz="3600">
                <a:latin typeface="Quicksand"/>
                <a:ea typeface="Quicksand"/>
                <a:cs typeface="Quicksand"/>
                <a:sym typeface="Quicksan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pic>
        <p:nvPicPr>
          <p:cNvPr id="14" name="Google Shape;14;p2"/>
          <p:cNvPicPr preferRelativeResize="0"/>
          <p:nvPr/>
        </p:nvPicPr>
        <p:blipFill rotWithShape="1">
          <a:blip r:embed="rId2">
            <a:alphaModFix amt="41000"/>
          </a:blip>
          <a:srcRect l="1826" t="66387" r="1516" b="6409"/>
          <a:stretch/>
        </p:blipFill>
        <p:spPr>
          <a:xfrm>
            <a:off x="0" y="0"/>
            <a:ext cx="9144000" cy="2589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D0E0E3"/>
        </a:solid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357225"/>
            <a:ext cx="2808000" cy="100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3" name="Google Shape;23;p5"/>
          <p:cNvSpPr txBox="1">
            <a:spLocks noGrp="1"/>
          </p:cNvSpPr>
          <p:nvPr>
            <p:ph type="body" idx="1"/>
          </p:nvPr>
        </p:nvSpPr>
        <p:spPr>
          <a:xfrm>
            <a:off x="311700" y="1560425"/>
            <a:ext cx="3968100" cy="3934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PD Presentations 2017-18 (Original)">
  <p:cSld name="SECTION_TITLE_AND_DESCRIPTION">
    <p:bg>
      <p:bgPr>
        <a:solidFill>
          <a:schemeClr val="accent5"/>
        </a:solidFill>
        <a:effectLst/>
      </p:bgPr>
    </p:bg>
    <p:spTree>
      <p:nvGrpSpPr>
        <p:cNvPr id="1" name="Shape 24"/>
        <p:cNvGrpSpPr/>
        <p:nvPr/>
      </p:nvGrpSpPr>
      <p:grpSpPr>
        <a:xfrm>
          <a:off x="0" y="0"/>
          <a:ext cx="0" cy="0"/>
          <a:chOff x="0" y="0"/>
          <a:chExt cx="0" cy="0"/>
        </a:xfrm>
      </p:grpSpPr>
      <p:sp>
        <p:nvSpPr>
          <p:cNvPr id="25" name="Google Shape;25;p6"/>
          <p:cNvSpPr/>
          <p:nvPr/>
        </p:nvSpPr>
        <p:spPr>
          <a:xfrm>
            <a:off x="4572000" y="233"/>
            <a:ext cx="4572000" cy="68580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6"/>
          <p:cNvSpPr txBox="1">
            <a:spLocks noGrp="1"/>
          </p:cNvSpPr>
          <p:nvPr>
            <p:ph type="title"/>
          </p:nvPr>
        </p:nvSpPr>
        <p:spPr>
          <a:xfrm>
            <a:off x="265500" y="1438333"/>
            <a:ext cx="4045200" cy="2385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4600"/>
              <a:buNone/>
              <a:defRPr sz="4600">
                <a:solidFill>
                  <a:schemeClr val="lt1"/>
                </a:solidFill>
              </a:defRPr>
            </a:lvl1pPr>
            <a:lvl2pPr lvl="1" algn="ctr">
              <a:lnSpc>
                <a:spcPct val="100000"/>
              </a:lnSpc>
              <a:spcBef>
                <a:spcPts val="0"/>
              </a:spcBef>
              <a:spcAft>
                <a:spcPts val="0"/>
              </a:spcAft>
              <a:buClr>
                <a:schemeClr val="lt1"/>
              </a:buClr>
              <a:buSzPts val="4600"/>
              <a:buNone/>
              <a:defRPr sz="4600">
                <a:solidFill>
                  <a:schemeClr val="lt1"/>
                </a:solidFill>
              </a:defRPr>
            </a:lvl2pPr>
            <a:lvl3pPr lvl="2" algn="ctr">
              <a:lnSpc>
                <a:spcPct val="100000"/>
              </a:lnSpc>
              <a:spcBef>
                <a:spcPts val="0"/>
              </a:spcBef>
              <a:spcAft>
                <a:spcPts val="0"/>
              </a:spcAft>
              <a:buClr>
                <a:schemeClr val="lt1"/>
              </a:buClr>
              <a:buSzPts val="4600"/>
              <a:buNone/>
              <a:defRPr sz="4600">
                <a:solidFill>
                  <a:schemeClr val="lt1"/>
                </a:solidFill>
              </a:defRPr>
            </a:lvl3pPr>
            <a:lvl4pPr lvl="3" algn="ctr">
              <a:lnSpc>
                <a:spcPct val="100000"/>
              </a:lnSpc>
              <a:spcBef>
                <a:spcPts val="0"/>
              </a:spcBef>
              <a:spcAft>
                <a:spcPts val="0"/>
              </a:spcAft>
              <a:buClr>
                <a:schemeClr val="lt1"/>
              </a:buClr>
              <a:buSzPts val="4600"/>
              <a:buNone/>
              <a:defRPr sz="4600">
                <a:solidFill>
                  <a:schemeClr val="lt1"/>
                </a:solidFill>
              </a:defRPr>
            </a:lvl4pPr>
            <a:lvl5pPr lvl="4" algn="ctr">
              <a:lnSpc>
                <a:spcPct val="100000"/>
              </a:lnSpc>
              <a:spcBef>
                <a:spcPts val="0"/>
              </a:spcBef>
              <a:spcAft>
                <a:spcPts val="0"/>
              </a:spcAft>
              <a:buClr>
                <a:schemeClr val="lt1"/>
              </a:buClr>
              <a:buSzPts val="4600"/>
              <a:buNone/>
              <a:defRPr sz="4600">
                <a:solidFill>
                  <a:schemeClr val="lt1"/>
                </a:solidFill>
              </a:defRPr>
            </a:lvl5pPr>
            <a:lvl6pPr lvl="5" algn="ctr">
              <a:lnSpc>
                <a:spcPct val="100000"/>
              </a:lnSpc>
              <a:spcBef>
                <a:spcPts val="0"/>
              </a:spcBef>
              <a:spcAft>
                <a:spcPts val="0"/>
              </a:spcAft>
              <a:buClr>
                <a:schemeClr val="lt1"/>
              </a:buClr>
              <a:buSzPts val="4600"/>
              <a:buNone/>
              <a:defRPr sz="4600">
                <a:solidFill>
                  <a:schemeClr val="lt1"/>
                </a:solidFill>
              </a:defRPr>
            </a:lvl6pPr>
            <a:lvl7pPr lvl="6" algn="ctr">
              <a:lnSpc>
                <a:spcPct val="100000"/>
              </a:lnSpc>
              <a:spcBef>
                <a:spcPts val="0"/>
              </a:spcBef>
              <a:spcAft>
                <a:spcPts val="0"/>
              </a:spcAft>
              <a:buClr>
                <a:schemeClr val="lt1"/>
              </a:buClr>
              <a:buSzPts val="4600"/>
              <a:buNone/>
              <a:defRPr sz="4600">
                <a:solidFill>
                  <a:schemeClr val="lt1"/>
                </a:solidFill>
              </a:defRPr>
            </a:lvl7pPr>
            <a:lvl8pPr lvl="7" algn="ctr">
              <a:lnSpc>
                <a:spcPct val="100000"/>
              </a:lnSpc>
              <a:spcBef>
                <a:spcPts val="0"/>
              </a:spcBef>
              <a:spcAft>
                <a:spcPts val="0"/>
              </a:spcAft>
              <a:buClr>
                <a:schemeClr val="lt1"/>
              </a:buClr>
              <a:buSzPts val="4600"/>
              <a:buNone/>
              <a:defRPr sz="4600">
                <a:solidFill>
                  <a:schemeClr val="lt1"/>
                </a:solidFill>
              </a:defRPr>
            </a:lvl8pPr>
            <a:lvl9pPr lvl="8" algn="ctr">
              <a:lnSpc>
                <a:spcPct val="100000"/>
              </a:lnSpc>
              <a:spcBef>
                <a:spcPts val="0"/>
              </a:spcBef>
              <a:spcAft>
                <a:spcPts val="0"/>
              </a:spcAft>
              <a:buClr>
                <a:schemeClr val="lt1"/>
              </a:buClr>
              <a:buSzPts val="4600"/>
              <a:buNone/>
              <a:defRPr sz="4600">
                <a:solidFill>
                  <a:schemeClr val="lt1"/>
                </a:solidFill>
              </a:defRPr>
            </a:lvl9pPr>
          </a:lstStyle>
          <a:p>
            <a:endParaRPr/>
          </a:p>
        </p:txBody>
      </p:sp>
      <p:sp>
        <p:nvSpPr>
          <p:cNvPr id="27" name="Google Shape;27;p6"/>
          <p:cNvSpPr txBox="1">
            <a:spLocks noGrp="1"/>
          </p:cNvSpPr>
          <p:nvPr>
            <p:ph type="subTitle" idx="1"/>
          </p:nvPr>
        </p:nvSpPr>
        <p:spPr>
          <a:xfrm>
            <a:off x="265500" y="3895201"/>
            <a:ext cx="4045200" cy="179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800"/>
              <a:buFont typeface="Quicksand"/>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28" name="Google Shape;28;p6"/>
          <p:cNvSpPr txBox="1">
            <a:spLocks noGrp="1"/>
          </p:cNvSpPr>
          <p:nvPr>
            <p:ph type="body" idx="2"/>
          </p:nvPr>
        </p:nvSpPr>
        <p:spPr>
          <a:xfrm>
            <a:off x="4939500" y="965600"/>
            <a:ext cx="3837000" cy="49269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9" name="Google Shape;29;p6"/>
          <p:cNvSpPr/>
          <p:nvPr/>
        </p:nvSpPr>
        <p:spPr>
          <a:xfrm>
            <a:off x="200425" y="6274150"/>
            <a:ext cx="3799500" cy="488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6734C-E115-4BC5-9FB0-F9BF6FABFDA0}" type="datetimeFigureOut">
              <a:rPr lang="en-US" smtClean="0"/>
              <a:t>10/28/2020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39C4FB-7D33-419B-8833-D1372BFD11C8}" type="slidenum">
              <a:rPr lang="en-US" smtClean="0"/>
              <a:t>‹#›</a:t>
            </a:fld>
            <a:endParaRPr lang="en-US"/>
          </a:p>
        </p:txBody>
      </p:sp>
    </p:spTree>
    <p:extLst>
      <p:ext uri="{BB962C8B-B14F-4D97-AF65-F5344CB8AC3E}">
        <p14:creationId xmlns:p14="http://schemas.microsoft.com/office/powerpoint/2010/main" val="13712523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72350" y="199925"/>
            <a:ext cx="8036700" cy="978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2"/>
              </a:buClr>
              <a:buSzPts val="3000"/>
              <a:buFont typeface="Quicksand"/>
              <a:buNone/>
              <a:defRPr sz="3000" b="1" i="0" u="none" strike="noStrike" cap="none">
                <a:solidFill>
                  <a:schemeClr val="dk2"/>
                </a:solidFill>
                <a:latin typeface="Quicksand"/>
                <a:ea typeface="Quicksand"/>
                <a:cs typeface="Quicksand"/>
                <a:sym typeface="Quicksand"/>
              </a:defRPr>
            </a:lvl1pPr>
            <a:lvl2pPr marR="0" lvl="1"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631233"/>
            <a:ext cx="8520600" cy="4133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pic>
        <p:nvPicPr>
          <p:cNvPr id="8" name="Google Shape;8;p1"/>
          <p:cNvPicPr preferRelativeResize="0"/>
          <p:nvPr/>
        </p:nvPicPr>
        <p:blipFill rotWithShape="1">
          <a:blip r:embed="rId6">
            <a:alphaModFix/>
          </a:blip>
          <a:srcRect l="5152" r="7950" b="42973"/>
          <a:stretch/>
        </p:blipFill>
        <p:spPr>
          <a:xfrm>
            <a:off x="7674050" y="5884025"/>
            <a:ext cx="1320375" cy="871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3dA-t7694uw"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113212" cy="6858000"/>
          </a:xfrm>
          <a:prstGeom prst="rect">
            <a:avLst/>
          </a:prstGeom>
        </p:spPr>
      </p:pic>
      <p:sp>
        <p:nvSpPr>
          <p:cNvPr id="3" name="TextBox 2"/>
          <p:cNvSpPr txBox="1"/>
          <p:nvPr/>
        </p:nvSpPr>
        <p:spPr>
          <a:xfrm>
            <a:off x="7113212" y="176412"/>
            <a:ext cx="1883055" cy="2062103"/>
          </a:xfrm>
          <a:prstGeom prst="rect">
            <a:avLst/>
          </a:prstGeom>
          <a:noFill/>
        </p:spPr>
        <p:txBody>
          <a:bodyPr wrap="square" rtlCol="0">
            <a:spAutoFit/>
          </a:bodyPr>
          <a:lstStyle/>
          <a:p>
            <a:pPr algn="r"/>
            <a:r>
              <a:rPr lang="en-US" sz="3200" dirty="0">
                <a:latin typeface="Quicksand" panose="020B0604020202020204" charset="0"/>
              </a:rPr>
              <a:t>What is going on in this picture?</a:t>
            </a:r>
          </a:p>
        </p:txBody>
      </p:sp>
      <p:sp>
        <p:nvSpPr>
          <p:cNvPr id="4" name="TextBox 3"/>
          <p:cNvSpPr txBox="1"/>
          <p:nvPr/>
        </p:nvSpPr>
        <p:spPr>
          <a:xfrm>
            <a:off x="7113211" y="2414927"/>
            <a:ext cx="1883055" cy="2554545"/>
          </a:xfrm>
          <a:prstGeom prst="rect">
            <a:avLst/>
          </a:prstGeom>
          <a:noFill/>
        </p:spPr>
        <p:txBody>
          <a:bodyPr wrap="square" rtlCol="0">
            <a:spAutoFit/>
          </a:bodyPr>
          <a:lstStyle/>
          <a:p>
            <a:pPr algn="r"/>
            <a:r>
              <a:rPr lang="en-US" sz="3200" dirty="0">
                <a:latin typeface="Quicksand" panose="020B0604020202020204" charset="0"/>
              </a:rPr>
              <a:t>Who might the people be?</a:t>
            </a:r>
          </a:p>
        </p:txBody>
      </p:sp>
    </p:spTree>
    <p:extLst>
      <p:ext uri="{BB962C8B-B14F-4D97-AF65-F5344CB8AC3E}">
        <p14:creationId xmlns:p14="http://schemas.microsoft.com/office/powerpoint/2010/main" val="2047308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113212" cy="6858000"/>
          </a:xfrm>
          <a:prstGeom prst="rect">
            <a:avLst/>
          </a:prstGeom>
        </p:spPr>
      </p:pic>
      <p:sp>
        <p:nvSpPr>
          <p:cNvPr id="3" name="TextBox 2"/>
          <p:cNvSpPr txBox="1"/>
          <p:nvPr/>
        </p:nvSpPr>
        <p:spPr>
          <a:xfrm>
            <a:off x="7302852" y="176412"/>
            <a:ext cx="1693415" cy="3785652"/>
          </a:xfrm>
          <a:prstGeom prst="rect">
            <a:avLst/>
          </a:prstGeom>
          <a:noFill/>
        </p:spPr>
        <p:txBody>
          <a:bodyPr wrap="square" rtlCol="0">
            <a:spAutoFit/>
          </a:bodyPr>
          <a:lstStyle/>
          <a:p>
            <a:pPr algn="r"/>
            <a:r>
              <a:rPr lang="en-US" sz="2000" dirty="0">
                <a:latin typeface="Quicksand" panose="020B0604020202020204" charset="0"/>
              </a:rPr>
              <a:t>King Richard II meeting with an angry mob in 1381, trying to come to an agreement about their rights.</a:t>
            </a:r>
          </a:p>
          <a:p>
            <a:pPr algn="r"/>
            <a:endParaRPr lang="en-US" sz="2000" dirty="0">
              <a:latin typeface="Quicksand" panose="020B0604020202020204" charset="0"/>
            </a:endParaRPr>
          </a:p>
          <a:p>
            <a:pPr algn="r"/>
            <a:r>
              <a:rPr lang="en-US" sz="2000" dirty="0">
                <a:latin typeface="Quicksand" panose="020B0604020202020204" charset="0"/>
              </a:rPr>
              <a:t>But why? </a:t>
            </a:r>
          </a:p>
        </p:txBody>
      </p:sp>
    </p:spTree>
    <p:extLst>
      <p:ext uri="{BB962C8B-B14F-4D97-AF65-F5344CB8AC3E}">
        <p14:creationId xmlns:p14="http://schemas.microsoft.com/office/powerpoint/2010/main" val="3775976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p7"/>
          <p:cNvSpPr txBox="1">
            <a:spLocks noGrp="1"/>
          </p:cNvSpPr>
          <p:nvPr>
            <p:ph type="ctrTitle"/>
          </p:nvPr>
        </p:nvSpPr>
        <p:spPr>
          <a:xfrm>
            <a:off x="411175" y="387448"/>
            <a:ext cx="8282400" cy="2002500"/>
          </a:xfrm>
          <a:prstGeom prst="rect">
            <a:avLst/>
          </a:prstGeom>
          <a:noFill/>
          <a:ln>
            <a:noFill/>
          </a:ln>
        </p:spPr>
        <p:txBody>
          <a:bodyPr spcFirstLastPara="1" wrap="square" lIns="91425" tIns="91425" rIns="91425" bIns="91425" anchor="b" anchorCtr="0">
            <a:noAutofit/>
          </a:bodyPr>
          <a:lstStyle/>
          <a:p>
            <a:r>
              <a:rPr lang="en-GB" sz="4400" dirty="0"/>
              <a:t>Everyday Life: </a:t>
            </a:r>
            <a:br>
              <a:rPr lang="en-GB" sz="4400" b="0" dirty="0"/>
            </a:br>
            <a:r>
              <a:rPr lang="en-GB" sz="4400" b="0" dirty="0"/>
              <a:t>Was life always terrible in Medieval England?</a:t>
            </a:r>
            <a:endParaRPr lang="en-GB" sz="4400" b="0" dirty="0">
              <a:sym typeface="Quicksand"/>
            </a:endParaRPr>
          </a:p>
        </p:txBody>
      </p:sp>
      <p:sp>
        <p:nvSpPr>
          <p:cNvPr id="5" name="Google Shape;35;p7"/>
          <p:cNvSpPr txBox="1">
            <a:spLocks/>
          </p:cNvSpPr>
          <p:nvPr/>
        </p:nvSpPr>
        <p:spPr>
          <a:xfrm>
            <a:off x="411175" y="2920276"/>
            <a:ext cx="8282400" cy="25366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3600"/>
              <a:buFont typeface="Quicksand"/>
              <a:buNone/>
              <a:defRPr sz="3600" b="0" i="0" u="none" strike="noStrike" cap="none">
                <a:solidFill>
                  <a:schemeClr val="dk2"/>
                </a:solidFill>
                <a:latin typeface="Quicksand"/>
                <a:ea typeface="Quicksand"/>
                <a:cs typeface="Quicksand"/>
                <a:sym typeface="Quicksand"/>
              </a:defRPr>
            </a:lvl1pPr>
            <a:lvl2pPr marL="914400" marR="0" lvl="1" indent="-317500"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2pPr>
            <a:lvl3pPr marL="1371600" marR="0" lvl="2" indent="-317500"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3pPr>
            <a:lvl4pPr marL="1828800" marR="0" lvl="3" indent="-317500"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4pPr>
            <a:lvl5pPr marL="2286000" marR="0" lvl="4" indent="-317500"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5pPr>
            <a:lvl6pPr marL="2743200" marR="0" lvl="5" indent="-317500"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6pPr>
            <a:lvl7pPr marL="3200400" marR="0" lvl="6" indent="-317500"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7pPr>
            <a:lvl8pPr marL="3657600" marR="0" lvl="7" indent="-317500"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8pPr>
            <a:lvl9pPr marL="4114800" marR="0" lvl="8" indent="-317500"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9pPr>
          </a:lstStyle>
          <a:p>
            <a:pPr marL="0" indent="0"/>
            <a:r>
              <a:rPr lang="en-GB" b="1"/>
              <a:t>Lesson 9:</a:t>
            </a:r>
            <a:endParaRPr lang="en-GB" b="1" dirty="0"/>
          </a:p>
          <a:p>
            <a:pPr algn="ctr"/>
            <a:r>
              <a:rPr lang="en-GB" b="1" u="sng" dirty="0">
                <a:effectLst/>
                <a:latin typeface="Quicksand" panose="020B0604020202020204" charset="0"/>
                <a:ea typeface="Calibri" panose="020F0502020204030204" pitchFamily="34" charset="0"/>
                <a:cs typeface="Calibri" panose="020F0502020204030204" pitchFamily="34" charset="0"/>
              </a:rPr>
              <a:t>Why did the peasants revolt in 1381?</a:t>
            </a:r>
            <a:endParaRPr lang="en-GB" sz="1800" u="sng" dirty="0">
              <a:effectLst/>
              <a:latin typeface="Quicksand" panose="020B060402020202020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121313" y="-131810"/>
            <a:ext cx="8593149" cy="905475"/>
          </a:xfrm>
          <a:prstGeom prst="rect">
            <a:avLst/>
          </a:prstGeom>
          <a:noFill/>
          <a:ln>
            <a:noFill/>
          </a:ln>
        </p:spPr>
        <p:txBody>
          <a:bodyPr spcFirstLastPara="1" wrap="square" lIns="91425" tIns="91425" rIns="91425" bIns="91425" anchor="b" anchorCtr="0">
            <a:noAutofit/>
          </a:bodyPr>
          <a:lstStyle/>
          <a:p>
            <a:r>
              <a:rPr lang="en-GB" sz="3200" b="1" dirty="0">
                <a:effectLst/>
                <a:latin typeface="Quicksand" panose="020B0604020202020204" charset="0"/>
                <a:ea typeface="Calibri" panose="020F0502020204030204" pitchFamily="34" charset="0"/>
                <a:cs typeface="Calibri" panose="020F0502020204030204" pitchFamily="34" charset="0"/>
              </a:rPr>
              <a:t>Activity 1a: Why were the peasants angry?</a:t>
            </a:r>
            <a:endParaRPr lang="en-GB" sz="3200" dirty="0">
              <a:effectLst/>
              <a:latin typeface="Quicksand" panose="020B060402020202020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3F13106E-C2A5-4889-B4E9-0F5C12983A3F}"/>
              </a:ext>
            </a:extLst>
          </p:cNvPr>
          <p:cNvGraphicFramePr>
            <a:graphicFrameLocks noGrp="1"/>
          </p:cNvGraphicFramePr>
          <p:nvPr>
            <p:extLst>
              <p:ext uri="{D42A27DB-BD31-4B8C-83A1-F6EECF244321}">
                <p14:modId xmlns:p14="http://schemas.microsoft.com/office/powerpoint/2010/main" val="646001481"/>
              </p:ext>
            </p:extLst>
          </p:nvPr>
        </p:nvGraphicFramePr>
        <p:xfrm>
          <a:off x="123289" y="822949"/>
          <a:ext cx="8897421" cy="6299410"/>
        </p:xfrm>
        <a:graphic>
          <a:graphicData uri="http://schemas.openxmlformats.org/drawingml/2006/table">
            <a:tbl>
              <a:tblPr firstRow="1" firstCol="1" bandRow="1">
                <a:tableStyleId>{5C22544A-7EE6-4342-B048-85BDC9FD1C3A}</a:tableStyleId>
              </a:tblPr>
              <a:tblGrid>
                <a:gridCol w="911417">
                  <a:extLst>
                    <a:ext uri="{9D8B030D-6E8A-4147-A177-3AD203B41FA5}">
                      <a16:colId xmlns:a16="http://schemas.microsoft.com/office/drawing/2014/main" val="2703892285"/>
                    </a:ext>
                  </a:extLst>
                </a:gridCol>
                <a:gridCol w="4346963">
                  <a:extLst>
                    <a:ext uri="{9D8B030D-6E8A-4147-A177-3AD203B41FA5}">
                      <a16:colId xmlns:a16="http://schemas.microsoft.com/office/drawing/2014/main" val="2457591867"/>
                    </a:ext>
                  </a:extLst>
                </a:gridCol>
                <a:gridCol w="2253687">
                  <a:extLst>
                    <a:ext uri="{9D8B030D-6E8A-4147-A177-3AD203B41FA5}">
                      <a16:colId xmlns:a16="http://schemas.microsoft.com/office/drawing/2014/main" val="1343458652"/>
                    </a:ext>
                  </a:extLst>
                </a:gridCol>
                <a:gridCol w="1385354">
                  <a:extLst>
                    <a:ext uri="{9D8B030D-6E8A-4147-A177-3AD203B41FA5}">
                      <a16:colId xmlns:a16="http://schemas.microsoft.com/office/drawing/2014/main" val="2906868732"/>
                    </a:ext>
                  </a:extLst>
                </a:gridCol>
              </a:tblGrid>
              <a:tr h="697852">
                <a:tc>
                  <a:txBody>
                    <a:bodyPr/>
                    <a:lstStyle/>
                    <a:p>
                      <a:pPr algn="ctr">
                        <a:lnSpc>
                          <a:spcPct val="106000"/>
                        </a:lnSpc>
                        <a:spcAft>
                          <a:spcPts val="800"/>
                        </a:spcAft>
                      </a:pPr>
                      <a:r>
                        <a:rPr lang="en-US" sz="1100">
                          <a:solidFill>
                            <a:schemeClr val="bg1"/>
                          </a:solidFill>
                          <a:effectLst/>
                          <a:latin typeface="Quicksand" panose="020B0604020202020204" charset="0"/>
                        </a:rPr>
                        <a:t>Reason</a:t>
                      </a:r>
                      <a:endParaRPr lang="en-GB" sz="11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ctr">
                        <a:lnSpc>
                          <a:spcPct val="106000"/>
                        </a:lnSpc>
                        <a:spcAft>
                          <a:spcPts val="800"/>
                        </a:spcAft>
                      </a:pPr>
                      <a:r>
                        <a:rPr lang="en-US" sz="1100" dirty="0">
                          <a:solidFill>
                            <a:schemeClr val="bg1"/>
                          </a:solidFill>
                          <a:effectLst/>
                          <a:latin typeface="Quicksand" panose="020B0604020202020204" charset="0"/>
                        </a:rPr>
                        <a:t>What was the problem?</a:t>
                      </a:r>
                      <a:endParaRPr lang="en-GB" sz="11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ctr">
                        <a:lnSpc>
                          <a:spcPct val="106000"/>
                        </a:lnSpc>
                        <a:spcAft>
                          <a:spcPts val="800"/>
                        </a:spcAft>
                      </a:pPr>
                      <a:r>
                        <a:rPr lang="en-US" sz="1100">
                          <a:solidFill>
                            <a:schemeClr val="bg1"/>
                          </a:solidFill>
                          <a:effectLst/>
                          <a:latin typeface="Quicksand" panose="020B0604020202020204" charset="0"/>
                        </a:rPr>
                        <a:t>Why were the peasants angry about it?</a:t>
                      </a:r>
                      <a:endParaRPr lang="en-GB" sz="11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ctr">
                        <a:lnSpc>
                          <a:spcPct val="106000"/>
                        </a:lnSpc>
                        <a:spcAft>
                          <a:spcPts val="800"/>
                        </a:spcAft>
                      </a:pPr>
                      <a:r>
                        <a:rPr lang="en-US" sz="1100" dirty="0">
                          <a:solidFill>
                            <a:schemeClr val="bg1"/>
                          </a:solidFill>
                          <a:effectLst/>
                          <a:latin typeface="Quicksand" panose="020B0604020202020204" charset="0"/>
                        </a:rPr>
                        <a:t>Challenge: Who else might have been angry and why?</a:t>
                      </a:r>
                      <a:endParaRPr lang="en-GB" sz="11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extLst>
                  <a:ext uri="{0D108BD9-81ED-4DB2-BD59-A6C34878D82A}">
                    <a16:rowId xmlns:a16="http://schemas.microsoft.com/office/drawing/2014/main" val="4225471320"/>
                  </a:ext>
                </a:extLst>
              </a:tr>
              <a:tr h="1121237">
                <a:tc>
                  <a:txBody>
                    <a:bodyPr/>
                    <a:lstStyle/>
                    <a:p>
                      <a:pPr algn="ctr">
                        <a:lnSpc>
                          <a:spcPct val="106000"/>
                        </a:lnSpc>
                        <a:spcAft>
                          <a:spcPts val="800"/>
                        </a:spcAft>
                      </a:pPr>
                      <a:r>
                        <a:rPr lang="en-US" sz="1100">
                          <a:solidFill>
                            <a:schemeClr val="bg1"/>
                          </a:solidFill>
                          <a:effectLst/>
                          <a:latin typeface="Quicksand" panose="020B0604020202020204" charset="0"/>
                        </a:rPr>
                        <a:t>Statute of Labourers, 1351</a:t>
                      </a:r>
                      <a:endParaRPr lang="en-GB" sz="11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just">
                        <a:lnSpc>
                          <a:spcPct val="106000"/>
                        </a:lnSpc>
                        <a:spcAft>
                          <a:spcPts val="800"/>
                        </a:spcAft>
                      </a:pPr>
                      <a:r>
                        <a:rPr lang="en-US" sz="1100" dirty="0">
                          <a:solidFill>
                            <a:schemeClr val="bg2"/>
                          </a:solidFill>
                          <a:effectLst/>
                          <a:latin typeface="Quicksand" panose="020B0604020202020204" charset="0"/>
                        </a:rPr>
                        <a:t>After the Black Death, there were more jobs for the peasants that survived to choose from. They could ask for more money, because people needed them to do work. However, a law called the Statute of Labourers was passed in 1351 to stop this. </a:t>
                      </a:r>
                      <a:endParaRPr lang="en-GB" sz="1100" dirty="0">
                        <a:solidFill>
                          <a:schemeClr val="bg2"/>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nSpc>
                          <a:spcPct val="106000"/>
                        </a:lnSpc>
                        <a:spcAft>
                          <a:spcPts val="800"/>
                        </a:spcAft>
                      </a:pPr>
                      <a:r>
                        <a:rPr lang="en-US" sz="1200" dirty="0">
                          <a:solidFill>
                            <a:schemeClr val="bg2"/>
                          </a:solidFill>
                          <a:effectLst/>
                          <a:latin typeface="Quicksand" panose="020B0604020202020204" charset="0"/>
                        </a:rPr>
                        <a:t>The peasants were angry because they now had to do more work, </a:t>
                      </a:r>
                      <a:r>
                        <a:rPr lang="en-US" sz="1200" b="1" dirty="0">
                          <a:solidFill>
                            <a:schemeClr val="tx1"/>
                          </a:solidFill>
                          <a:effectLst/>
                          <a:latin typeface="Quicksand" panose="020B0604020202020204" charset="0"/>
                        </a:rPr>
                        <a:t>but got paid the same, which was unfair.</a:t>
                      </a:r>
                      <a:endParaRPr lang="en-GB" sz="1200" dirty="0">
                        <a:solidFill>
                          <a:schemeClr val="bg2"/>
                        </a:solidFill>
                        <a:effectLst/>
                        <a:latin typeface="Quicksand" panose="020B0604020202020204" charset="0"/>
                      </a:endParaRPr>
                    </a:p>
                    <a:p>
                      <a:pPr>
                        <a:lnSpc>
                          <a:spcPct val="106000"/>
                        </a:lnSpc>
                        <a:spcAft>
                          <a:spcPts val="800"/>
                        </a:spcAft>
                      </a:pPr>
                      <a:r>
                        <a:rPr lang="en-US" sz="1200" dirty="0">
                          <a:solidFill>
                            <a:schemeClr val="bg2"/>
                          </a:solidFill>
                          <a:effectLst/>
                          <a:latin typeface="Quicksand" panose="020B0604020202020204" charset="0"/>
                        </a:rPr>
                        <a:t>The landowners stayed </a:t>
                      </a:r>
                      <a:r>
                        <a:rPr lang="en-US" sz="1200" b="1" dirty="0">
                          <a:solidFill>
                            <a:schemeClr val="tx1"/>
                          </a:solidFill>
                          <a:effectLst/>
                          <a:latin typeface="Quicksand" panose="020B0604020202020204" charset="0"/>
                        </a:rPr>
                        <a:t>rich</a:t>
                      </a:r>
                      <a:r>
                        <a:rPr lang="en-US" sz="1200" dirty="0">
                          <a:solidFill>
                            <a:schemeClr val="bg2"/>
                          </a:solidFill>
                          <a:effectLst/>
                          <a:latin typeface="Quicksand" panose="020B0604020202020204" charset="0"/>
                        </a:rPr>
                        <a:t>.</a:t>
                      </a:r>
                      <a:endParaRPr lang="en-GB" sz="1200" dirty="0">
                        <a:solidFill>
                          <a:schemeClr val="bg2"/>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ctr">
                        <a:lnSpc>
                          <a:spcPct val="106000"/>
                        </a:lnSpc>
                        <a:spcAft>
                          <a:spcPts val="800"/>
                        </a:spcAft>
                      </a:pPr>
                      <a:r>
                        <a:rPr lang="en-US" sz="1100" dirty="0">
                          <a:solidFill>
                            <a:schemeClr val="bg2"/>
                          </a:solidFill>
                          <a:effectLst/>
                          <a:latin typeface="Quicksand" panose="020B0604020202020204" charset="0"/>
                        </a:rPr>
                        <a:t> </a:t>
                      </a:r>
                      <a:r>
                        <a:rPr lang="en-US" sz="1100" b="1" dirty="0">
                          <a:solidFill>
                            <a:schemeClr val="tx1"/>
                          </a:solidFill>
                          <a:effectLst/>
                          <a:latin typeface="Quicksand" panose="020B0604020202020204" charset="0"/>
                        </a:rPr>
                        <a:t>N/A</a:t>
                      </a:r>
                      <a:endParaRPr lang="en-GB" sz="11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extLst>
                  <a:ext uri="{0D108BD9-81ED-4DB2-BD59-A6C34878D82A}">
                    <a16:rowId xmlns:a16="http://schemas.microsoft.com/office/drawing/2014/main" val="2979795656"/>
                  </a:ext>
                </a:extLst>
              </a:tr>
              <a:tr h="715629">
                <a:tc>
                  <a:txBody>
                    <a:bodyPr/>
                    <a:lstStyle/>
                    <a:p>
                      <a:pPr algn="ctr">
                        <a:lnSpc>
                          <a:spcPct val="106000"/>
                        </a:lnSpc>
                        <a:spcAft>
                          <a:spcPts val="800"/>
                        </a:spcAft>
                      </a:pPr>
                      <a:r>
                        <a:rPr lang="en-US" sz="1100">
                          <a:solidFill>
                            <a:schemeClr val="bg1"/>
                          </a:solidFill>
                          <a:effectLst/>
                          <a:latin typeface="Quicksand" panose="020B0604020202020204" charset="0"/>
                        </a:rPr>
                        <a:t>Rising prices</a:t>
                      </a:r>
                      <a:endParaRPr lang="en-GB" sz="11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just">
                        <a:lnSpc>
                          <a:spcPct val="106000"/>
                        </a:lnSpc>
                        <a:spcAft>
                          <a:spcPts val="800"/>
                        </a:spcAft>
                      </a:pPr>
                      <a:r>
                        <a:rPr lang="en-US" sz="1100">
                          <a:solidFill>
                            <a:schemeClr val="bg2"/>
                          </a:solidFill>
                          <a:effectLst/>
                          <a:latin typeface="Quicksand" panose="020B0604020202020204" charset="0"/>
                        </a:rPr>
                        <a:t>Because so many people, including farmers, died from the Black Death, not enough food was made. This meant that farmers had to sell the food they had at higher prices to make enough money. </a:t>
                      </a:r>
                      <a:endParaRPr lang="en-GB" sz="1100">
                        <a:solidFill>
                          <a:schemeClr val="bg2"/>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nSpc>
                          <a:spcPct val="106000"/>
                        </a:lnSpc>
                        <a:spcAft>
                          <a:spcPts val="800"/>
                        </a:spcAft>
                      </a:pPr>
                      <a:r>
                        <a:rPr lang="en-US" sz="1200" dirty="0">
                          <a:solidFill>
                            <a:schemeClr val="bg2"/>
                          </a:solidFill>
                          <a:effectLst/>
                          <a:latin typeface="Quicksand" panose="020B0604020202020204" charset="0"/>
                        </a:rPr>
                        <a:t>This made the peasants angry because food prices were </a:t>
                      </a:r>
                      <a:r>
                        <a:rPr lang="en-US" sz="1200" b="1" dirty="0">
                          <a:solidFill>
                            <a:schemeClr val="tx1"/>
                          </a:solidFill>
                          <a:effectLst/>
                          <a:latin typeface="Quicksand" panose="020B0604020202020204" charset="0"/>
                        </a:rPr>
                        <a:t>high, but they weren’t being paid more.</a:t>
                      </a:r>
                      <a:r>
                        <a:rPr lang="en-GB" sz="1200" b="1" dirty="0">
                          <a:solidFill>
                            <a:schemeClr val="tx1"/>
                          </a:solidFill>
                          <a:effectLst/>
                          <a:latin typeface="Quicksand" panose="020B0604020202020204" charset="0"/>
                        </a:rPr>
                        <a:t> </a:t>
                      </a:r>
                      <a:r>
                        <a:rPr lang="en-US" sz="1200" dirty="0">
                          <a:solidFill>
                            <a:schemeClr val="bg2"/>
                          </a:solidFill>
                          <a:effectLst/>
                          <a:latin typeface="Quicksand" panose="020B0604020202020204" charset="0"/>
                        </a:rPr>
                        <a:t>Many peasants starved.</a:t>
                      </a:r>
                      <a:endParaRPr lang="en-GB" sz="1200" dirty="0">
                        <a:solidFill>
                          <a:schemeClr val="bg2"/>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ctr">
                        <a:lnSpc>
                          <a:spcPct val="106000"/>
                        </a:lnSpc>
                        <a:spcAft>
                          <a:spcPts val="800"/>
                        </a:spcAft>
                      </a:pPr>
                      <a:r>
                        <a:rPr lang="en-US" sz="1100" b="1" dirty="0">
                          <a:solidFill>
                            <a:schemeClr val="tx1"/>
                          </a:solidFill>
                          <a:effectLst/>
                          <a:latin typeface="Quicksand" panose="020B0604020202020204" charset="0"/>
                        </a:rPr>
                        <a:t>Everyone who needed to buy food. </a:t>
                      </a:r>
                      <a:endParaRPr lang="en-GB" sz="11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extLst>
                  <a:ext uri="{0D108BD9-81ED-4DB2-BD59-A6C34878D82A}">
                    <a16:rowId xmlns:a16="http://schemas.microsoft.com/office/drawing/2014/main" val="3981402503"/>
                  </a:ext>
                </a:extLst>
              </a:tr>
              <a:tr h="874455">
                <a:tc>
                  <a:txBody>
                    <a:bodyPr/>
                    <a:lstStyle/>
                    <a:p>
                      <a:pPr algn="ctr">
                        <a:lnSpc>
                          <a:spcPct val="106000"/>
                        </a:lnSpc>
                        <a:spcAft>
                          <a:spcPts val="800"/>
                        </a:spcAft>
                      </a:pPr>
                      <a:r>
                        <a:rPr lang="en-US" sz="1100">
                          <a:solidFill>
                            <a:schemeClr val="bg1"/>
                          </a:solidFill>
                          <a:effectLst/>
                          <a:latin typeface="Quicksand" panose="020B0604020202020204" charset="0"/>
                        </a:rPr>
                        <a:t>The young king</a:t>
                      </a:r>
                      <a:endParaRPr lang="en-GB" sz="11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just">
                        <a:lnSpc>
                          <a:spcPct val="106000"/>
                        </a:lnSpc>
                        <a:spcAft>
                          <a:spcPts val="800"/>
                        </a:spcAft>
                      </a:pPr>
                      <a:r>
                        <a:rPr lang="en-US" sz="1100">
                          <a:solidFill>
                            <a:schemeClr val="bg2"/>
                          </a:solidFill>
                          <a:effectLst/>
                          <a:latin typeface="Quicksand" panose="020B0604020202020204" charset="0"/>
                        </a:rPr>
                        <a:t>Until 1377, a strong warrior king called Edward III ruled England. In 1377 his grandson Richard II became king at just 10 years old. As he was so young, he asked advisors for help. These barons controlled England by advising Richard to do what suited them. </a:t>
                      </a:r>
                      <a:endParaRPr lang="en-GB" sz="1100">
                        <a:solidFill>
                          <a:schemeClr val="bg2"/>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nSpc>
                          <a:spcPct val="106000"/>
                        </a:lnSpc>
                        <a:spcAft>
                          <a:spcPts val="800"/>
                        </a:spcAft>
                      </a:pPr>
                      <a:r>
                        <a:rPr lang="en-US" sz="1200" dirty="0">
                          <a:solidFill>
                            <a:schemeClr val="bg2"/>
                          </a:solidFill>
                          <a:effectLst/>
                          <a:latin typeface="Quicksand" panose="020B0604020202020204" charset="0"/>
                        </a:rPr>
                        <a:t>This made the peasants angry because the barons were already rich and </a:t>
                      </a:r>
                      <a:r>
                        <a:rPr lang="en-US" sz="1200" b="1" dirty="0">
                          <a:solidFill>
                            <a:schemeClr val="tx1"/>
                          </a:solidFill>
                          <a:effectLst/>
                          <a:latin typeface="Quicksand" panose="020B0604020202020204" charset="0"/>
                        </a:rPr>
                        <a:t>powerful</a:t>
                      </a:r>
                      <a:r>
                        <a:rPr lang="en-US" sz="1200" dirty="0">
                          <a:solidFill>
                            <a:schemeClr val="bg2"/>
                          </a:solidFill>
                          <a:effectLst/>
                          <a:latin typeface="Quicksand" panose="020B0604020202020204" charset="0"/>
                        </a:rPr>
                        <a:t>, and now they also </a:t>
                      </a:r>
                      <a:r>
                        <a:rPr lang="en-US" sz="1200" b="1" dirty="0">
                          <a:solidFill>
                            <a:schemeClr val="tx1"/>
                          </a:solidFill>
                          <a:effectLst/>
                          <a:latin typeface="Quicksand" panose="020B0604020202020204" charset="0"/>
                        </a:rPr>
                        <a:t>had control over the king.</a:t>
                      </a:r>
                      <a:endParaRPr lang="en-GB" sz="12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marL="0" marR="0" lvl="0" indent="0" algn="ctr" defTabSz="914400" rtl="0" eaLnBrk="1" fontAlgn="auto" latinLnBrk="0" hangingPunct="1">
                        <a:lnSpc>
                          <a:spcPct val="106000"/>
                        </a:lnSpc>
                        <a:spcBef>
                          <a:spcPts val="0"/>
                        </a:spcBef>
                        <a:spcAft>
                          <a:spcPts val="800"/>
                        </a:spcAft>
                        <a:buClr>
                          <a:srgbClr val="000000"/>
                        </a:buClr>
                        <a:buSzTx/>
                        <a:buFont typeface="Arial"/>
                        <a:buNone/>
                        <a:tabLst/>
                        <a:defRPr/>
                      </a:pPr>
                      <a:r>
                        <a:rPr lang="en-US" sz="1100" b="1" dirty="0">
                          <a:solidFill>
                            <a:schemeClr val="tx1"/>
                          </a:solidFill>
                          <a:effectLst/>
                          <a:latin typeface="Quicksand" panose="020B0604020202020204" charset="0"/>
                        </a:rPr>
                        <a:t>Other people in society who also had to pay the tax. Barons who more honest and not controlling the king.</a:t>
                      </a:r>
                      <a:r>
                        <a:rPr lang="en-US" sz="1100" dirty="0">
                          <a:solidFill>
                            <a:schemeClr val="bg2"/>
                          </a:solidFill>
                          <a:effectLst/>
                          <a:latin typeface="Quicksand" panose="020B0604020202020204" charset="0"/>
                        </a:rPr>
                        <a:t> </a:t>
                      </a:r>
                      <a:endParaRPr lang="en-GB" sz="1100" dirty="0">
                        <a:solidFill>
                          <a:schemeClr val="bg2"/>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extLst>
                  <a:ext uri="{0D108BD9-81ED-4DB2-BD59-A6C34878D82A}">
                    <a16:rowId xmlns:a16="http://schemas.microsoft.com/office/drawing/2014/main" val="2458781799"/>
                  </a:ext>
                </a:extLst>
              </a:tr>
              <a:tr h="1227661">
                <a:tc>
                  <a:txBody>
                    <a:bodyPr/>
                    <a:lstStyle/>
                    <a:p>
                      <a:pPr algn="ctr">
                        <a:lnSpc>
                          <a:spcPct val="106000"/>
                        </a:lnSpc>
                        <a:spcAft>
                          <a:spcPts val="800"/>
                        </a:spcAft>
                      </a:pPr>
                      <a:r>
                        <a:rPr lang="en-US" sz="1100">
                          <a:solidFill>
                            <a:schemeClr val="bg1"/>
                          </a:solidFill>
                          <a:effectLst/>
                          <a:latin typeface="Quicksand" panose="020B0604020202020204" charset="0"/>
                        </a:rPr>
                        <a:t>Poll taxes, 1377 and 1380</a:t>
                      </a:r>
                      <a:endParaRPr lang="en-GB" sz="11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just">
                        <a:lnSpc>
                          <a:spcPct val="106000"/>
                        </a:lnSpc>
                        <a:spcAft>
                          <a:spcPts val="800"/>
                        </a:spcAft>
                      </a:pPr>
                      <a:r>
                        <a:rPr lang="en-US" sz="1100">
                          <a:solidFill>
                            <a:schemeClr val="bg2"/>
                          </a:solidFill>
                          <a:effectLst/>
                          <a:latin typeface="Quicksand" panose="020B0604020202020204" charset="0"/>
                        </a:rPr>
                        <a:t>In 1377 the barons introduced the ‘Poll Tax’ to raise money for a war they were fighting against France. Unlike normal taxes this tax was to be paid by poor as well as rich landowners. It was supposed to only happen once but was so successful that it was repeated three times. The peasants had to pay the tax in cash, but were often only paid for their work in food, not money, so they couldn’t pay.</a:t>
                      </a:r>
                      <a:endParaRPr lang="en-GB" sz="1100">
                        <a:solidFill>
                          <a:schemeClr val="bg2"/>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nSpc>
                          <a:spcPct val="106000"/>
                        </a:lnSpc>
                        <a:spcAft>
                          <a:spcPts val="800"/>
                        </a:spcAft>
                      </a:pPr>
                      <a:r>
                        <a:rPr lang="en-US" sz="1200" dirty="0">
                          <a:solidFill>
                            <a:schemeClr val="bg2"/>
                          </a:solidFill>
                          <a:effectLst/>
                          <a:latin typeface="Quicksand" panose="020B0604020202020204" charset="0"/>
                        </a:rPr>
                        <a:t>This made the peasants angry because </a:t>
                      </a:r>
                      <a:r>
                        <a:rPr lang="en-US" sz="1200" b="1" dirty="0">
                          <a:solidFill>
                            <a:schemeClr val="tx1"/>
                          </a:solidFill>
                          <a:effectLst/>
                          <a:latin typeface="Quicksand" panose="020B0604020202020204" charset="0"/>
                        </a:rPr>
                        <a:t>they had to pay the same as the rich, even though they were paid much less. This was unfair. Many didn’t have the money.</a:t>
                      </a:r>
                      <a:endParaRPr lang="en-GB" sz="12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ctr">
                        <a:lnSpc>
                          <a:spcPct val="106000"/>
                        </a:lnSpc>
                        <a:spcAft>
                          <a:spcPts val="800"/>
                        </a:spcAft>
                      </a:pPr>
                      <a:r>
                        <a:rPr lang="en-US" sz="1100" b="1" dirty="0">
                          <a:solidFill>
                            <a:schemeClr val="tx1"/>
                          </a:solidFill>
                          <a:effectLst/>
                          <a:latin typeface="Quicksand" panose="020B0604020202020204" charset="0"/>
                        </a:rPr>
                        <a:t>Other people in society who also had to pay the tax. Barons who more honest and not controlling the king. </a:t>
                      </a:r>
                      <a:endParaRPr lang="en-GB" sz="11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extLst>
                  <a:ext uri="{0D108BD9-81ED-4DB2-BD59-A6C34878D82A}">
                    <a16:rowId xmlns:a16="http://schemas.microsoft.com/office/drawing/2014/main" val="1515049931"/>
                  </a:ext>
                </a:extLst>
              </a:tr>
              <a:tr h="1051059">
                <a:tc>
                  <a:txBody>
                    <a:bodyPr/>
                    <a:lstStyle/>
                    <a:p>
                      <a:pPr algn="ctr">
                        <a:lnSpc>
                          <a:spcPct val="106000"/>
                        </a:lnSpc>
                        <a:spcAft>
                          <a:spcPts val="800"/>
                        </a:spcAft>
                      </a:pPr>
                      <a:r>
                        <a:rPr lang="en-US" sz="1100" dirty="0">
                          <a:solidFill>
                            <a:schemeClr val="bg1"/>
                          </a:solidFill>
                          <a:effectLst/>
                          <a:latin typeface="Quicksand" panose="020B0604020202020204" charset="0"/>
                        </a:rPr>
                        <a:t>The Church</a:t>
                      </a:r>
                      <a:endParaRPr lang="en-GB" sz="11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just">
                        <a:lnSpc>
                          <a:spcPct val="106000"/>
                        </a:lnSpc>
                        <a:spcAft>
                          <a:spcPts val="800"/>
                        </a:spcAft>
                      </a:pPr>
                      <a:r>
                        <a:rPr lang="en-US" sz="1100">
                          <a:solidFill>
                            <a:schemeClr val="bg2"/>
                          </a:solidFill>
                          <a:effectLst/>
                          <a:latin typeface="Quicksand" panose="020B0604020202020204" charset="0"/>
                        </a:rPr>
                        <a:t>Many priests who had prayed with the sick also died during the Black Death. Many of the replacement priests were not very good, and some even took the side of the rich barons instead of helping the poor. Some rebellious priests such as John Ball supported the peasants, saying that all people were born equal. John Ball was arrested and put in prison.</a:t>
                      </a:r>
                      <a:endParaRPr lang="en-GB" sz="1100">
                        <a:solidFill>
                          <a:schemeClr val="bg2"/>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nSpc>
                          <a:spcPct val="106000"/>
                        </a:lnSpc>
                        <a:spcAft>
                          <a:spcPts val="800"/>
                        </a:spcAft>
                      </a:pPr>
                      <a:r>
                        <a:rPr lang="en-US" sz="1200" dirty="0">
                          <a:solidFill>
                            <a:schemeClr val="bg2"/>
                          </a:solidFill>
                          <a:effectLst/>
                          <a:latin typeface="Quicksand" panose="020B0604020202020204" charset="0"/>
                        </a:rPr>
                        <a:t>This made the peasants angry because </a:t>
                      </a:r>
                      <a:r>
                        <a:rPr lang="en-US" sz="1200" b="1" dirty="0">
                          <a:solidFill>
                            <a:schemeClr val="tx1"/>
                          </a:solidFill>
                          <a:effectLst/>
                          <a:latin typeface="Quicksand" panose="020B0604020202020204" charset="0"/>
                        </a:rPr>
                        <a:t>the Church was supposed to support the poor, but they were helping the rich and being selfish.</a:t>
                      </a:r>
                      <a:endParaRPr lang="en-GB" sz="12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tc>
                  <a:txBody>
                    <a:bodyPr/>
                    <a:lstStyle/>
                    <a:p>
                      <a:pPr algn="ctr">
                        <a:lnSpc>
                          <a:spcPct val="106000"/>
                        </a:lnSpc>
                        <a:spcAft>
                          <a:spcPts val="800"/>
                        </a:spcAft>
                      </a:pPr>
                      <a:endParaRPr lang="en-US" sz="1400" b="1" dirty="0">
                        <a:solidFill>
                          <a:schemeClr val="tx1"/>
                        </a:solidFill>
                        <a:effectLst/>
                        <a:latin typeface="Quicksand" panose="020B0604020202020204" charset="0"/>
                      </a:endParaRPr>
                    </a:p>
                    <a:p>
                      <a:pPr algn="ctr">
                        <a:lnSpc>
                          <a:spcPct val="106000"/>
                        </a:lnSpc>
                        <a:spcAft>
                          <a:spcPts val="800"/>
                        </a:spcAft>
                      </a:pPr>
                      <a:r>
                        <a:rPr lang="en-US" sz="1400" b="1" dirty="0">
                          <a:solidFill>
                            <a:schemeClr val="tx1"/>
                          </a:solidFill>
                          <a:effectLst/>
                          <a:latin typeface="Quicksand" panose="020B0604020202020204" charset="0"/>
                        </a:rPr>
                        <a:t>Priests </a:t>
                      </a:r>
                      <a:endParaRPr lang="en-GB" sz="14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a:txBody>
                  <a:tcPr marL="54935" marR="54935" marT="0" marB="0"/>
                </a:tc>
                <a:extLst>
                  <a:ext uri="{0D108BD9-81ED-4DB2-BD59-A6C34878D82A}">
                    <a16:rowId xmlns:a16="http://schemas.microsoft.com/office/drawing/2014/main" val="3467811197"/>
                  </a:ext>
                </a:extLst>
              </a:tr>
            </a:tbl>
          </a:graphicData>
        </a:graphic>
      </p:graphicFrame>
    </p:spTree>
    <p:extLst>
      <p:ext uri="{BB962C8B-B14F-4D97-AF65-F5344CB8AC3E}">
        <p14:creationId xmlns:p14="http://schemas.microsoft.com/office/powerpoint/2010/main" val="4094553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8729C-B57E-4220-8083-F57CF288C0E6}"/>
              </a:ext>
            </a:extLst>
          </p:cNvPr>
          <p:cNvSpPr>
            <a:spLocks noGrp="1"/>
          </p:cNvSpPr>
          <p:nvPr>
            <p:ph type="title"/>
          </p:nvPr>
        </p:nvSpPr>
        <p:spPr>
          <a:xfrm>
            <a:off x="311699" y="583256"/>
            <a:ext cx="8400785" cy="649642"/>
          </a:xfrm>
        </p:spPr>
        <p:txBody>
          <a:bodyPr/>
          <a:lstStyle/>
          <a:p>
            <a:r>
              <a:rPr lang="en-GB" sz="2800" dirty="0">
                <a:latin typeface="Quicksand" panose="020B0604020202020204" charset="0"/>
              </a:rPr>
              <a:t>Activity 2: </a:t>
            </a:r>
            <a:r>
              <a:rPr lang="en-GB" sz="2800" b="1" dirty="0">
                <a:effectLst/>
                <a:latin typeface="Quicksand" panose="020B0604020202020204" charset="0"/>
                <a:ea typeface="Calibri" panose="020F0502020204030204" pitchFamily="34" charset="0"/>
                <a:cs typeface="Times New Roman" panose="02020603050405020304" pitchFamily="18" charset="0"/>
              </a:rPr>
              <a:t>Watch the video and answer the questions.</a:t>
            </a:r>
            <a:endParaRPr lang="en-GB" sz="2800" dirty="0">
              <a:latin typeface="Quicksand" panose="020B0604020202020204" charset="0"/>
            </a:endParaRPr>
          </a:p>
        </p:txBody>
      </p:sp>
      <p:sp>
        <p:nvSpPr>
          <p:cNvPr id="3" name="Text Placeholder 2">
            <a:extLst>
              <a:ext uri="{FF2B5EF4-FFF2-40B4-BE49-F238E27FC236}">
                <a16:creationId xmlns:a16="http://schemas.microsoft.com/office/drawing/2014/main" id="{124EDB20-654F-4705-9332-FB69C299714E}"/>
              </a:ext>
            </a:extLst>
          </p:cNvPr>
          <p:cNvSpPr>
            <a:spLocks noGrp="1"/>
          </p:cNvSpPr>
          <p:nvPr>
            <p:ph type="body" idx="1"/>
          </p:nvPr>
        </p:nvSpPr>
        <p:spPr>
          <a:xfrm>
            <a:off x="183271" y="1241925"/>
            <a:ext cx="8744972" cy="5426004"/>
          </a:xfrm>
          <a:solidFill>
            <a:srgbClr val="D0E0E3"/>
          </a:solidFill>
        </p:spPr>
        <p:txBody>
          <a:bodyPr/>
          <a:lstStyle/>
          <a:p>
            <a:pPr marL="152400" indent="0">
              <a:buNone/>
            </a:pPr>
            <a:r>
              <a:rPr lang="en-GB" sz="2400" b="1" dirty="0">
                <a:effectLst/>
                <a:latin typeface="Quicksand" panose="020B0604020202020204" charset="0"/>
                <a:ea typeface="Calibri" panose="020F0502020204030204" pitchFamily="34" charset="0"/>
                <a:cs typeface="Times New Roman" panose="02020603050405020304" pitchFamily="18" charset="0"/>
              </a:rPr>
              <a:t>Peasants Revolt – Timelines.tv History of Britain B05</a:t>
            </a:r>
            <a:endParaRPr lang="en-GB" sz="2400" dirty="0">
              <a:effectLst/>
              <a:latin typeface="Quicksand" panose="020B0604020202020204" charset="0"/>
              <a:ea typeface="Calibri" panose="020F0502020204030204" pitchFamily="34" charset="0"/>
              <a:cs typeface="Times New Roman" panose="02020603050405020304" pitchFamily="18" charset="0"/>
            </a:endParaRPr>
          </a:p>
          <a:p>
            <a:pPr marL="152400" indent="0">
              <a:buNone/>
            </a:pPr>
            <a:r>
              <a:rPr lang="en-GB" sz="2400" b="1" u="sng" dirty="0">
                <a:solidFill>
                  <a:srgbClr val="0000FF"/>
                </a:solidFill>
                <a:effectLst/>
                <a:latin typeface="Quicksand" panose="020B0604020202020204" charset="0"/>
                <a:ea typeface="Calibri" panose="020F0502020204030204" pitchFamily="34" charset="0"/>
                <a:cs typeface="Times New Roman" panose="02020603050405020304" pitchFamily="18" charset="0"/>
                <a:hlinkClick r:id="rId2"/>
              </a:rPr>
              <a:t>https://www.youtube.com/watch?v=3dA-t7694uw</a:t>
            </a:r>
            <a:r>
              <a:rPr lang="en-GB" sz="2400" b="1" dirty="0">
                <a:effectLst/>
                <a:latin typeface="Quicksand" panose="020B0604020202020204" charset="0"/>
                <a:ea typeface="Calibri" panose="020F0502020204030204" pitchFamily="34" charset="0"/>
                <a:cs typeface="Times New Roman" panose="02020603050405020304" pitchFamily="18" charset="0"/>
              </a:rPr>
              <a:t> </a:t>
            </a:r>
            <a:endParaRPr lang="en-GB" sz="2400" dirty="0">
              <a:effectLst/>
              <a:latin typeface="Quicksand"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2370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8729C-B57E-4220-8083-F57CF288C0E6}"/>
              </a:ext>
            </a:extLst>
          </p:cNvPr>
          <p:cNvSpPr>
            <a:spLocks noGrp="1"/>
          </p:cNvSpPr>
          <p:nvPr>
            <p:ph type="title"/>
          </p:nvPr>
        </p:nvSpPr>
        <p:spPr>
          <a:xfrm>
            <a:off x="311699" y="357225"/>
            <a:ext cx="8400785" cy="649642"/>
          </a:xfrm>
        </p:spPr>
        <p:txBody>
          <a:bodyPr/>
          <a:lstStyle/>
          <a:p>
            <a:r>
              <a:rPr lang="en-GB" sz="3200" dirty="0"/>
              <a:t>Activity 2: Answers!</a:t>
            </a:r>
          </a:p>
        </p:txBody>
      </p:sp>
      <p:sp>
        <p:nvSpPr>
          <p:cNvPr id="3" name="Text Placeholder 2">
            <a:extLst>
              <a:ext uri="{FF2B5EF4-FFF2-40B4-BE49-F238E27FC236}">
                <a16:creationId xmlns:a16="http://schemas.microsoft.com/office/drawing/2014/main" id="{124EDB20-654F-4705-9332-FB69C299714E}"/>
              </a:ext>
            </a:extLst>
          </p:cNvPr>
          <p:cNvSpPr>
            <a:spLocks noGrp="1"/>
          </p:cNvSpPr>
          <p:nvPr>
            <p:ph type="body" idx="1"/>
          </p:nvPr>
        </p:nvSpPr>
        <p:spPr>
          <a:xfrm>
            <a:off x="311699" y="933704"/>
            <a:ext cx="8709010" cy="5826692"/>
          </a:xfrm>
          <a:solidFill>
            <a:srgbClr val="D0E0E3"/>
          </a:solidFill>
        </p:spPr>
        <p:txBody>
          <a:bodyPr numCol="2"/>
          <a:lstStyle/>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Over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100</a:t>
            </a:r>
            <a:r>
              <a:rPr lang="en-GB" sz="1600" dirty="0">
                <a:effectLst/>
                <a:latin typeface="Quicksand" panose="020B0604020202020204" charset="0"/>
                <a:ea typeface="Calibri" panose="020F0502020204030204" pitchFamily="34" charset="0"/>
                <a:cs typeface="Times New Roman" panose="02020603050405020304" pitchFamily="18" charset="0"/>
              </a:rPr>
              <a:t> peasants stormed </a:t>
            </a:r>
            <a:r>
              <a:rPr lang="en-GB" sz="1600" dirty="0" err="1">
                <a:effectLst/>
                <a:latin typeface="Quicksand" panose="020B0604020202020204" charset="0"/>
                <a:ea typeface="Calibri" panose="020F0502020204030204" pitchFamily="34" charset="0"/>
                <a:cs typeface="Times New Roman" panose="02020603050405020304" pitchFamily="18" charset="0"/>
              </a:rPr>
              <a:t>Cressing</a:t>
            </a:r>
            <a:r>
              <a:rPr lang="en-GB" sz="1600" dirty="0">
                <a:effectLst/>
                <a:latin typeface="Quicksand" panose="020B0604020202020204" charset="0"/>
                <a:ea typeface="Calibri" panose="020F0502020204030204" pitchFamily="34" charset="0"/>
                <a:cs typeface="Times New Roman" panose="02020603050405020304" pitchFamily="18" charset="0"/>
              </a:rPr>
              <a:t> Temple, sacked the manor, drank the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wine</a:t>
            </a:r>
            <a:r>
              <a:rPr lang="en-GB" sz="1600" dirty="0">
                <a:effectLst/>
                <a:latin typeface="Quicksand" panose="020B0604020202020204" charset="0"/>
                <a:ea typeface="Calibri" panose="020F0502020204030204" pitchFamily="34" charset="0"/>
                <a:cs typeface="Times New Roman" panose="02020603050405020304" pitchFamily="18" charset="0"/>
              </a:rPr>
              <a:t>, and torched the building.</a:t>
            </a:r>
            <a:endParaRPr lang="en-GB" sz="1400" dirty="0">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4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Two weeks’ pay</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 </a:t>
            </a:r>
            <a:endParaRPr lang="en-GB" sz="1400" b="1" dirty="0">
              <a:solidFill>
                <a:schemeClr val="tx1"/>
              </a:solidFill>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The lord of </a:t>
            </a:r>
            <a:r>
              <a:rPr lang="en-GB" sz="1600" b="1" dirty="0" err="1">
                <a:solidFill>
                  <a:schemeClr val="tx1"/>
                </a:solidFill>
                <a:effectLst/>
                <a:latin typeface="Quicksand" panose="020B0604020202020204" charset="0"/>
                <a:ea typeface="Calibri" panose="020F0502020204030204" pitchFamily="34" charset="0"/>
                <a:cs typeface="Times New Roman" panose="02020603050405020304" pitchFamily="18" charset="0"/>
              </a:rPr>
              <a:t>Cressing</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 Temple </a:t>
            </a:r>
            <a:r>
              <a:rPr lang="en-GB" sz="1600" dirty="0">
                <a:effectLst/>
                <a:latin typeface="Quicksand" panose="020B0604020202020204" charset="0"/>
                <a:ea typeface="Calibri" panose="020F0502020204030204" pitchFamily="34" charset="0"/>
                <a:cs typeface="Times New Roman" panose="02020603050405020304" pitchFamily="18" charset="0"/>
              </a:rPr>
              <a:t>and the king’s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Royal Treasurer</a:t>
            </a:r>
            <a:r>
              <a:rPr lang="en-GB" sz="1600" dirty="0">
                <a:effectLst/>
                <a:latin typeface="Quicksand" panose="020B0604020202020204" charset="0"/>
                <a:ea typeface="Calibri" panose="020F0502020204030204" pitchFamily="34" charset="0"/>
                <a:cs typeface="Times New Roman" panose="02020603050405020304" pitchFamily="18" charset="0"/>
              </a:rPr>
              <a:t>.</a:t>
            </a:r>
            <a:endParaRPr lang="en-GB" sz="1400" dirty="0">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They helped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John Ball</a:t>
            </a:r>
            <a:r>
              <a:rPr lang="en-GB" sz="1600" dirty="0">
                <a:effectLst/>
                <a:latin typeface="Quicksand" panose="020B0604020202020204" charset="0"/>
                <a:ea typeface="Calibri" panose="020F0502020204030204" pitchFamily="34" charset="0"/>
                <a:cs typeface="Times New Roman" panose="02020603050405020304" pitchFamily="18" charset="0"/>
              </a:rPr>
              <a:t>, a rebellious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priest</a:t>
            </a:r>
            <a:r>
              <a:rPr lang="en-GB" sz="1600" dirty="0">
                <a:effectLst/>
                <a:latin typeface="Quicksand" panose="020B0604020202020204" charset="0"/>
                <a:ea typeface="Calibri" panose="020F0502020204030204" pitchFamily="34" charset="0"/>
                <a:cs typeface="Times New Roman" panose="02020603050405020304" pitchFamily="18" charset="0"/>
              </a:rPr>
              <a:t>, escape from prison.</a:t>
            </a:r>
            <a:endParaRPr lang="en-GB" sz="1400" dirty="0">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Why should the poor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obey</a:t>
            </a:r>
            <a:r>
              <a:rPr lang="en-GB" sz="1600" dirty="0">
                <a:effectLst/>
                <a:latin typeface="Quicksand" panose="020B0604020202020204" charset="0"/>
                <a:ea typeface="Calibri" panose="020F0502020204030204" pitchFamily="34" charset="0"/>
                <a:cs typeface="Times New Roman" panose="02020603050405020304" pitchFamily="18" charset="0"/>
              </a:rPr>
              <a:t> the law when they had no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say</a:t>
            </a:r>
            <a:r>
              <a:rPr lang="en-GB" sz="1600" dirty="0">
                <a:effectLst/>
                <a:latin typeface="Quicksand" panose="020B0604020202020204" charset="0"/>
                <a:ea typeface="Calibri" panose="020F0502020204030204" pitchFamily="34" charset="0"/>
                <a:cs typeface="Times New Roman" panose="02020603050405020304" pitchFamily="18" charset="0"/>
              </a:rPr>
              <a:t> in making them?</a:t>
            </a:r>
            <a:endParaRPr lang="en-GB" sz="1400" dirty="0">
              <a:effectLst/>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b="1" dirty="0">
                <a:solidFill>
                  <a:schemeClr val="tx1"/>
                </a:solidFill>
                <a:latin typeface="Quicksand" panose="020B0604020202020204" charset="0"/>
                <a:ea typeface="Calibri" panose="020F0502020204030204" pitchFamily="34" charset="0"/>
                <a:cs typeface="Times New Roman" panose="02020603050405020304" pitchFamily="18" charset="0"/>
              </a:rPr>
              <a:t>Democracy</a:t>
            </a:r>
            <a:endParaRPr lang="en-GB" sz="14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Everyone is equal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in the face of death.</a:t>
            </a:r>
            <a:endParaRPr lang="en-GB" sz="14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They joined an army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50,000 </a:t>
            </a:r>
            <a:r>
              <a:rPr lang="en-GB" sz="1600" dirty="0">
                <a:effectLst/>
                <a:latin typeface="Quicksand" panose="020B0604020202020204" charset="0"/>
                <a:ea typeface="Calibri" panose="020F0502020204030204" pitchFamily="34" charset="0"/>
                <a:cs typeface="Times New Roman" panose="02020603050405020304" pitchFamily="18" charset="0"/>
              </a:rPr>
              <a:t>strong, marched to London, and camped south of the River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Thames</a:t>
            </a:r>
            <a:r>
              <a:rPr lang="en-GB" sz="1600" dirty="0">
                <a:effectLst/>
                <a:latin typeface="Quicksand" panose="020B0604020202020204" charset="0"/>
                <a:ea typeface="Calibri" panose="020F0502020204030204" pitchFamily="34" charset="0"/>
                <a:cs typeface="Times New Roman" panose="02020603050405020304" pitchFamily="18" charset="0"/>
              </a:rPr>
              <a:t> and waited for the king to respond.</a:t>
            </a:r>
          </a:p>
          <a:p>
            <a:pPr marL="342900" lvl="0" indent="-342900">
              <a:buFont typeface="+mj-lt"/>
              <a:buAutoNum type="arabicParenR"/>
            </a:pPr>
            <a:r>
              <a:rPr lang="en-GB" sz="1600" b="1" dirty="0">
                <a:solidFill>
                  <a:schemeClr val="tx1"/>
                </a:solidFill>
                <a:latin typeface="Quicksand" panose="020B0604020202020204" charset="0"/>
                <a:ea typeface="Calibri" panose="020F0502020204030204" pitchFamily="34" charset="0"/>
                <a:cs typeface="Times New Roman" panose="02020603050405020304" pitchFamily="18" charset="0"/>
              </a:rPr>
              <a:t>14.</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 </a:t>
            </a:r>
            <a:endParaRPr lang="en-GB" sz="1400" b="1" dirty="0">
              <a:solidFill>
                <a:schemeClr val="tx1"/>
              </a:solidFill>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4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The barons.</a:t>
            </a:r>
            <a:r>
              <a:rPr lang="en-GB" sz="1600" b="1" dirty="0">
                <a:effectLst/>
                <a:latin typeface="Quicksand" panose="020B0604020202020204" charset="0"/>
                <a:ea typeface="Calibri" panose="020F0502020204030204" pitchFamily="34" charset="0"/>
                <a:cs typeface="Times New Roman" panose="02020603050405020304" pitchFamily="18" charset="0"/>
              </a:rPr>
              <a:t> </a:t>
            </a:r>
            <a:endParaRPr lang="en-GB" sz="1400" b="1" dirty="0">
              <a:effectLst/>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They were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furious</a:t>
            </a:r>
            <a:r>
              <a:rPr lang="en-GB" sz="1600" dirty="0">
                <a:effectLst/>
                <a:latin typeface="Quicksand" panose="020B0604020202020204" charset="0"/>
                <a:ea typeface="Calibri" panose="020F0502020204030204" pitchFamily="34" charset="0"/>
                <a:cs typeface="Times New Roman" panose="02020603050405020304" pitchFamily="18" charset="0"/>
              </a:rPr>
              <a:t>. They crossed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London Bridg</a:t>
            </a:r>
            <a:r>
              <a:rPr lang="en-GB" sz="1600" b="1" dirty="0">
                <a:solidFill>
                  <a:schemeClr val="tx1"/>
                </a:solidFill>
                <a:latin typeface="Quicksand" panose="020B0604020202020204" charset="0"/>
                <a:ea typeface="Calibri" panose="020F0502020204030204" pitchFamily="34" charset="0"/>
                <a:cs typeface="Times New Roman" panose="02020603050405020304" pitchFamily="18" charset="0"/>
              </a:rPr>
              <a:t>e</a:t>
            </a:r>
            <a:r>
              <a:rPr lang="en-GB" sz="1600" dirty="0">
                <a:latin typeface="Quicksand" panose="020B0604020202020204" charset="0"/>
                <a:ea typeface="Calibri" panose="020F0502020204030204" pitchFamily="34" charset="0"/>
                <a:cs typeface="Times New Roman" panose="02020603050405020304" pitchFamily="18" charset="0"/>
              </a:rPr>
              <a:t>, </a:t>
            </a:r>
            <a:r>
              <a:rPr lang="en-GB" sz="1600" dirty="0">
                <a:effectLst/>
                <a:latin typeface="Quicksand" panose="020B0604020202020204" charset="0"/>
                <a:ea typeface="Calibri" panose="020F0502020204030204" pitchFamily="34" charset="0"/>
                <a:cs typeface="Times New Roman" panose="02020603050405020304" pitchFamily="18" charset="0"/>
              </a:rPr>
              <a:t>opened prisons, burned legal records, killed Sir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Robert Hales</a:t>
            </a:r>
            <a:r>
              <a:rPr lang="en-GB" sz="1600" dirty="0">
                <a:effectLst/>
                <a:latin typeface="Quicksand" panose="020B0604020202020204" charset="0"/>
                <a:ea typeface="Calibri" panose="020F0502020204030204" pitchFamily="34" charset="0"/>
                <a:cs typeface="Times New Roman" panose="02020603050405020304" pitchFamily="18" charset="0"/>
              </a:rPr>
              <a:t>, and the Archbishop of Canterbury</a:t>
            </a:r>
          </a:p>
          <a:p>
            <a:pPr marL="342900" lvl="0" indent="-342900">
              <a:buFont typeface="+mj-lt"/>
              <a:buAutoNum type="arabicParenR"/>
            </a:pPr>
            <a:r>
              <a:rPr lang="en-GB" sz="1600" b="1" dirty="0">
                <a:solidFill>
                  <a:schemeClr val="tx1"/>
                </a:solidFill>
                <a:latin typeface="Quicksand" panose="020B0604020202020204" charset="0"/>
                <a:ea typeface="Calibri" panose="020F0502020204030204" pitchFamily="34" charset="0"/>
                <a:cs typeface="Times New Roman" panose="02020603050405020304" pitchFamily="18" charset="0"/>
              </a:rPr>
              <a:t>8.</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 </a:t>
            </a:r>
            <a:endParaRPr lang="en-GB" sz="1400" b="1" dirty="0">
              <a:solidFill>
                <a:schemeClr val="tx1"/>
              </a:solidFill>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London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Bridge</a:t>
            </a:r>
            <a:r>
              <a:rPr lang="en-GB" sz="1600" dirty="0">
                <a:effectLst/>
                <a:latin typeface="Quicksand" panose="020B0604020202020204" charset="0"/>
                <a:ea typeface="Calibri" panose="020F0502020204030204" pitchFamily="34" charset="0"/>
                <a:cs typeface="Times New Roman" panose="02020603050405020304" pitchFamily="18" charset="0"/>
              </a:rPr>
              <a:t>, the traditional fate of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traitors.</a:t>
            </a: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He set out to face the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rebels</a:t>
            </a:r>
            <a:r>
              <a:rPr lang="en-GB" sz="1600" dirty="0">
                <a:effectLst/>
                <a:latin typeface="Quicksand" panose="020B0604020202020204" charset="0"/>
                <a:ea typeface="Calibri" panose="020F0502020204030204" pitchFamily="34" charset="0"/>
                <a:cs typeface="Times New Roman" panose="02020603050405020304" pitchFamily="18" charset="0"/>
              </a:rPr>
              <a:t> at Smithfield.</a:t>
            </a: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The leader of the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rebels</a:t>
            </a:r>
            <a:r>
              <a:rPr lang="en-GB" sz="1600" dirty="0">
                <a:effectLst/>
                <a:latin typeface="Quicksand" panose="020B0604020202020204" charset="0"/>
                <a:ea typeface="Calibri" panose="020F0502020204030204" pitchFamily="34" charset="0"/>
                <a:cs typeface="Times New Roman" panose="02020603050405020304" pitchFamily="18" charset="0"/>
              </a:rPr>
              <a:t>. He demanded a new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Magna</a:t>
            </a:r>
            <a:r>
              <a:rPr lang="en-GB" sz="1600" dirty="0">
                <a:effectLst/>
                <a:latin typeface="Quicksand" panose="020B0604020202020204" charset="0"/>
                <a:ea typeface="Calibri" panose="020F0502020204030204" pitchFamily="34" charset="0"/>
                <a:cs typeface="Times New Roman" panose="02020603050405020304" pitchFamily="18" charset="0"/>
              </a:rPr>
              <a:t> Carta.</a:t>
            </a:r>
            <a:endParaRPr lang="en-GB" sz="1400" dirty="0">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4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He agreed.</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 </a:t>
            </a:r>
            <a:endParaRPr lang="en-GB" sz="1400" b="1" dirty="0">
              <a:solidFill>
                <a:schemeClr val="tx1"/>
              </a:solidFill>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One of the king’s men insulted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Wat Tyler </a:t>
            </a:r>
            <a:r>
              <a:rPr lang="en-GB" sz="1600" dirty="0">
                <a:effectLst/>
                <a:latin typeface="Quicksand" panose="020B0604020202020204" charset="0"/>
                <a:ea typeface="Calibri" panose="020F0502020204030204" pitchFamily="34" charset="0"/>
                <a:cs typeface="Times New Roman" panose="02020603050405020304" pitchFamily="18" charset="0"/>
              </a:rPr>
              <a:t>and there was a scuffle. Tyler was killed</a:t>
            </a:r>
            <a:endParaRPr lang="en-GB" sz="1400" dirty="0">
              <a:effectLst/>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‘You shall have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no other captain </a:t>
            </a:r>
            <a:r>
              <a:rPr lang="en-GB" sz="1600" dirty="0">
                <a:effectLst/>
                <a:latin typeface="Quicksand" panose="020B0604020202020204" charset="0"/>
                <a:ea typeface="Calibri" panose="020F0502020204030204" pitchFamily="34" charset="0"/>
                <a:cs typeface="Times New Roman" panose="02020603050405020304" pitchFamily="18" charset="0"/>
              </a:rPr>
              <a:t>but me.’</a:t>
            </a:r>
            <a:endParaRPr lang="en-GB" sz="1400" dirty="0">
              <a:effectLst/>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b="1" dirty="0">
                <a:solidFill>
                  <a:schemeClr val="tx1"/>
                </a:solidFill>
                <a:latin typeface="Quicksand" panose="020B0604020202020204" charset="0"/>
                <a:ea typeface="Calibri" panose="020F0502020204030204" pitchFamily="34" charset="0"/>
                <a:cs typeface="Times New Roman" panose="02020603050405020304" pitchFamily="18" charset="0"/>
              </a:rPr>
              <a:t>Broke up and went home.</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 </a:t>
            </a:r>
            <a:endParaRPr lang="en-GB" sz="14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dirty="0">
                <a:latin typeface="Quicksand" panose="020B0604020202020204" charset="0"/>
                <a:ea typeface="Calibri" panose="020F0502020204030204" pitchFamily="34" charset="0"/>
                <a:cs typeface="Times New Roman" panose="02020603050405020304" pitchFamily="18" charset="0"/>
              </a:rPr>
              <a:t>H</a:t>
            </a:r>
            <a:r>
              <a:rPr lang="en-GB" sz="1600" dirty="0">
                <a:effectLst/>
                <a:latin typeface="Quicksand" panose="020B0604020202020204" charset="0"/>
                <a:ea typeface="Calibri" panose="020F0502020204030204" pitchFamily="34" charset="0"/>
                <a:cs typeface="Times New Roman" panose="02020603050405020304" pitchFamily="18" charset="0"/>
              </a:rPr>
              <a:t>e broke his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promise</a:t>
            </a:r>
            <a:r>
              <a:rPr lang="en-GB" sz="1600" dirty="0">
                <a:effectLst/>
                <a:latin typeface="Quicksand" panose="020B0604020202020204" charset="0"/>
                <a:ea typeface="Calibri" panose="020F0502020204030204" pitchFamily="34" charset="0"/>
                <a:cs typeface="Times New Roman" panose="02020603050405020304" pitchFamily="18" charset="0"/>
              </a:rPr>
              <a:t> and had the leaders of the rebellion caught and hanged.</a:t>
            </a:r>
            <a:endParaRPr lang="en-GB" sz="1400" dirty="0">
              <a:effectLst/>
              <a:latin typeface="Quicksand" panose="020B0604020202020204" charset="0"/>
              <a:ea typeface="Calibri" panose="020F0502020204030204" pitchFamily="34" charset="0"/>
              <a:cs typeface="Times New Roman" panose="02020603050405020304" pitchFamily="18" charset="0"/>
            </a:endParaRPr>
          </a:p>
          <a:p>
            <a:pPr marL="342900" lvl="0" indent="-342900">
              <a:buFont typeface="+mj-lt"/>
              <a:buAutoNum type="arabicParenR"/>
            </a:pPr>
            <a:r>
              <a:rPr lang="en-GB" sz="1600" dirty="0">
                <a:effectLst/>
                <a:latin typeface="Quicksand" panose="020B0604020202020204" charset="0"/>
                <a:ea typeface="Calibri" panose="020F0502020204030204" pitchFamily="34" charset="0"/>
                <a:cs typeface="Times New Roman" panose="02020603050405020304" pitchFamily="18" charset="0"/>
              </a:rPr>
              <a:t>It was the first fight for </a:t>
            </a:r>
            <a:r>
              <a:rPr lang="en-GB" sz="16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democracy and freedom. </a:t>
            </a:r>
            <a:endParaRPr lang="en-GB" sz="14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a:p>
            <a:pPr marL="152400" indent="0">
              <a:buNone/>
            </a:pPr>
            <a:endParaRPr lang="en-GB" sz="1600" dirty="0">
              <a:latin typeface="Quicksand" panose="020B0604020202020204" charset="0"/>
            </a:endParaRPr>
          </a:p>
        </p:txBody>
      </p:sp>
    </p:spTree>
    <p:extLst>
      <p:ext uri="{BB962C8B-B14F-4D97-AF65-F5344CB8AC3E}">
        <p14:creationId xmlns:p14="http://schemas.microsoft.com/office/powerpoint/2010/main" val="116783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265500" y="373626"/>
            <a:ext cx="4045200" cy="6135329"/>
          </a:xfrm>
          <a:prstGeom prst="rect">
            <a:avLst/>
          </a:prstGeom>
          <a:noFill/>
          <a:ln>
            <a:noFill/>
          </a:ln>
        </p:spPr>
        <p:txBody>
          <a:bodyPr spcFirstLastPara="1" wrap="square" lIns="91425" tIns="91425" rIns="91425" bIns="91425" anchor="b" anchorCtr="0">
            <a:noAutofit/>
          </a:bodyPr>
          <a:lstStyle/>
          <a:p>
            <a:r>
              <a:rPr lang="en-GB" sz="4000" b="0" u="sng" dirty="0"/>
              <a:t>Final thoughts…</a:t>
            </a:r>
            <a:br>
              <a:rPr lang="en-GB" sz="4000" b="0" u="sng" dirty="0"/>
            </a:br>
            <a:br>
              <a:rPr lang="en-GB" sz="2000" b="0" u="sng" dirty="0"/>
            </a:br>
            <a:br>
              <a:rPr lang="en-GB" sz="4000" b="0" dirty="0"/>
            </a:br>
            <a:r>
              <a:rPr lang="en-GB" sz="2800" dirty="0">
                <a:effectLst/>
                <a:latin typeface="Quicksand" panose="020B0604020202020204" charset="0"/>
                <a:ea typeface="Calibri" panose="020F0502020204030204" pitchFamily="34" charset="0"/>
                <a:cs typeface="Calibri" panose="020F0502020204030204" pitchFamily="34" charset="0"/>
              </a:rPr>
              <a:t>How would you have handled the situation if you were the king or queen?</a:t>
            </a:r>
            <a:br>
              <a:rPr lang="en-GB" sz="2800" dirty="0">
                <a:effectLst/>
                <a:latin typeface="Quicksand" panose="020B0604020202020204" charset="0"/>
                <a:ea typeface="Calibri" panose="020F0502020204030204" pitchFamily="34" charset="0"/>
                <a:cs typeface="Calibri" panose="020F0502020204030204" pitchFamily="34" charset="0"/>
              </a:rPr>
            </a:br>
            <a:br>
              <a:rPr lang="en-GB" sz="2800" dirty="0">
                <a:effectLst/>
                <a:latin typeface="Quicksand" panose="020B0604020202020204" charset="0"/>
                <a:ea typeface="Calibri" panose="020F0502020204030204" pitchFamily="34" charset="0"/>
                <a:cs typeface="Calibri" panose="020F0502020204030204" pitchFamily="34" charset="0"/>
              </a:rPr>
            </a:br>
            <a:r>
              <a:rPr lang="en-GB" sz="2800" b="0" dirty="0">
                <a:effectLst/>
                <a:latin typeface="Quicksand" panose="020B0604020202020204" charset="0"/>
                <a:ea typeface="Calibri" panose="020F0502020204030204" pitchFamily="34" charset="0"/>
                <a:cs typeface="Calibri" panose="020F0502020204030204" pitchFamily="34" charset="0"/>
              </a:rPr>
              <a:t>What would happen if Richard hadn’t been decisive?</a:t>
            </a:r>
            <a:br>
              <a:rPr lang="en-GB" sz="2800" b="0" dirty="0">
                <a:effectLst/>
                <a:latin typeface="Quicksand" panose="020B0604020202020204" charset="0"/>
                <a:ea typeface="Calibri" panose="020F0502020204030204" pitchFamily="34" charset="0"/>
                <a:cs typeface="Calibri" panose="020F0502020204030204" pitchFamily="34" charset="0"/>
              </a:rPr>
            </a:br>
            <a:br>
              <a:rPr lang="en-GB" sz="2800" dirty="0"/>
            </a:br>
            <a:br>
              <a:rPr lang="en-GB" sz="2400" dirty="0"/>
            </a:br>
            <a:endParaRPr sz="2400" dirty="0"/>
          </a:p>
        </p:txBody>
      </p:sp>
      <p:sp>
        <p:nvSpPr>
          <p:cNvPr id="3" name="TextBox 2">
            <a:extLst>
              <a:ext uri="{FF2B5EF4-FFF2-40B4-BE49-F238E27FC236}">
                <a16:creationId xmlns:a16="http://schemas.microsoft.com/office/drawing/2014/main" id="{BC4D5E33-9EB6-4B25-BCCB-307B87DB3D55}"/>
              </a:ext>
            </a:extLst>
          </p:cNvPr>
          <p:cNvSpPr txBox="1"/>
          <p:nvPr/>
        </p:nvSpPr>
        <p:spPr>
          <a:xfrm>
            <a:off x="4869522" y="2382783"/>
            <a:ext cx="3916511" cy="1200329"/>
          </a:xfrm>
          <a:prstGeom prst="rect">
            <a:avLst/>
          </a:prstGeom>
          <a:noFill/>
        </p:spPr>
        <p:txBody>
          <a:bodyPr wrap="square" rtlCol="0">
            <a:spAutoFit/>
          </a:bodyPr>
          <a:lstStyle/>
          <a:p>
            <a:pPr lvl="0" algn="ctr"/>
            <a:r>
              <a:rPr lang="en-GB" sz="3600" dirty="0">
                <a:effectLst/>
                <a:latin typeface="Quicksand" panose="020B0604020202020204" charset="0"/>
                <a:ea typeface="Calibri" panose="020F0502020204030204" pitchFamily="34" charset="0"/>
                <a:cs typeface="Times New Roman" panose="02020603050405020304" pitchFamily="18" charset="0"/>
              </a:rPr>
              <a:t>Discuss and share ideas!</a:t>
            </a:r>
          </a:p>
        </p:txBody>
      </p:sp>
    </p:spTree>
  </p:cSld>
  <p:clrMapOvr>
    <a:masterClrMapping/>
  </p:clrMapOvr>
</p:sld>
</file>

<file path=ppt/theme/theme1.xml><?xml version="1.0" encoding="utf-8"?>
<a:theme xmlns:a="http://schemas.openxmlformats.org/drawingml/2006/main" name="CPD presentation template 2015-16">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240169A74EF54D8A076EF6C4FDBB55" ma:contentTypeVersion="12" ma:contentTypeDescription="Create a new document." ma:contentTypeScope="" ma:versionID="4a2b3351f5537b3056a129a1c8c5302d">
  <xsd:schema xmlns:xsd="http://www.w3.org/2001/XMLSchema" xmlns:xs="http://www.w3.org/2001/XMLSchema" xmlns:p="http://schemas.microsoft.com/office/2006/metadata/properties" xmlns:ns2="b18fd106-5d4e-4355-b32f-bd604eda3e1d" xmlns:ns3="bbe72c3a-4102-4f21-8896-2fb097555d67" targetNamespace="http://schemas.microsoft.com/office/2006/metadata/properties" ma:root="true" ma:fieldsID="d1daaf4372bc8c66dbcccb4332c4de98" ns2:_="" ns3:_="">
    <xsd:import namespace="b18fd106-5d4e-4355-b32f-bd604eda3e1d"/>
    <xsd:import namespace="bbe72c3a-4102-4f21-8896-2fb097555d67"/>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8fd106-5d4e-4355-b32f-bd604eda3e1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be72c3a-4102-4f21-8896-2fb097555d67"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C046EB-6E60-41B1-ADAD-DFA39CBA0321}"/>
</file>

<file path=customXml/itemProps2.xml><?xml version="1.0" encoding="utf-8"?>
<ds:datastoreItem xmlns:ds="http://schemas.openxmlformats.org/officeDocument/2006/customXml" ds:itemID="{EE128358-B2E6-4392-804B-84F947040DA4}"/>
</file>

<file path=customXml/itemProps3.xml><?xml version="1.0" encoding="utf-8"?>
<ds:datastoreItem xmlns:ds="http://schemas.openxmlformats.org/officeDocument/2006/customXml" ds:itemID="{A076C60F-009A-4738-A558-10AB4183135E}"/>
</file>

<file path=docProps/app.xml><?xml version="1.0" encoding="utf-8"?>
<Properties xmlns="http://schemas.openxmlformats.org/officeDocument/2006/extended-properties" xmlns:vt="http://schemas.openxmlformats.org/officeDocument/2006/docPropsVTypes">
  <TotalTime>3004</TotalTime>
  <Words>932</Words>
  <Application>Microsoft Office PowerPoint</Application>
  <PresentationFormat>On-screen Show (4:3)</PresentationFormat>
  <Paragraphs>66</Paragraphs>
  <Slides>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Oswald</vt:lpstr>
      <vt:lpstr>Quicksand</vt:lpstr>
      <vt:lpstr>CPD presentation template 2015-16</vt:lpstr>
      <vt:lpstr>PowerPoint Presentation</vt:lpstr>
      <vt:lpstr>PowerPoint Presentation</vt:lpstr>
      <vt:lpstr>Everyday Life:  Was life always terrible in Medieval England?</vt:lpstr>
      <vt:lpstr>Activity 1a: Why were the peasants angry?</vt:lpstr>
      <vt:lpstr>Activity 2: Watch the video and answer the questions.</vt:lpstr>
      <vt:lpstr>Activity 2: Answers!</vt:lpstr>
      <vt:lpstr>Final thoughts…   How would you have handled the situation if you were the king or queen?  What would happen if Richard hadn’t been decisive?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Elizabethan England 1558-88</dc:title>
  <dc:creator>Camilla Evans</dc:creator>
  <cp:lastModifiedBy>Camilla Evans</cp:lastModifiedBy>
  <cp:revision>89</cp:revision>
  <dcterms:modified xsi:type="dcterms:W3CDTF">2020-10-28T18:07:57Z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0x010100C9240169A74EF54D8A076EF6C4FDBB55</vt:lpwstr>
  </property>
</Properties>
</file>